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Lst>
  <p:notesMasterIdLst>
    <p:notesMasterId r:id="rId26"/>
  </p:notesMasterIdLst>
  <p:sldIdLst>
    <p:sldId id="257" r:id="rId3"/>
    <p:sldId id="1443" r:id="rId4"/>
    <p:sldId id="509" r:id="rId5"/>
    <p:sldId id="280" r:id="rId6"/>
    <p:sldId id="499" r:id="rId7"/>
    <p:sldId id="265" r:id="rId8"/>
    <p:sldId id="508" r:id="rId9"/>
    <p:sldId id="1446" r:id="rId10"/>
    <p:sldId id="283" r:id="rId11"/>
    <p:sldId id="506" r:id="rId12"/>
    <p:sldId id="268" r:id="rId13"/>
    <p:sldId id="502" r:id="rId14"/>
    <p:sldId id="284" r:id="rId15"/>
    <p:sldId id="507" r:id="rId16"/>
    <p:sldId id="487" r:id="rId17"/>
    <p:sldId id="1444" r:id="rId18"/>
    <p:sldId id="1440" r:id="rId19"/>
    <p:sldId id="1441" r:id="rId20"/>
    <p:sldId id="285" r:id="rId21"/>
    <p:sldId id="1445" r:id="rId22"/>
    <p:sldId id="286" r:id="rId23"/>
    <p:sldId id="281" r:id="rId24"/>
    <p:sldId id="14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60"/>
  </p:normalViewPr>
  <p:slideViewPr>
    <p:cSldViewPr snapToGrid="0">
      <p:cViewPr varScale="1">
        <p:scale>
          <a:sx n="72" d="100"/>
          <a:sy n="72" d="100"/>
        </p:scale>
        <p:origin x="726" y="60"/>
      </p:cViewPr>
      <p:guideLst/>
    </p:cSldViewPr>
  </p:slideViewPr>
  <p:notesTextViewPr>
    <p:cViewPr>
      <p:scale>
        <a:sx n="1" d="1"/>
        <a:sy n="1" d="1"/>
      </p:scale>
      <p:origin x="0" y="0"/>
    </p:cViewPr>
  </p:notesTextViewPr>
  <p:sorterViewPr>
    <p:cViewPr>
      <p:scale>
        <a:sx n="66" d="100"/>
        <a:sy n="66" d="100"/>
      </p:scale>
      <p:origin x="0" y="-1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4B8FC-DB70-4B09-B2C6-A81AE323D32C}" type="datetimeFigureOut">
              <a:rPr lang="en-GB" smtClean="0"/>
              <a:t>27/04/2022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FD421-2465-4924-B60A-F7B5EB078B83}" type="slidenum">
              <a:rPr lang="en-GB" smtClean="0"/>
              <a:t>‹#›</a:t>
            </a:fld>
            <a:endParaRPr lang="en-GB"/>
          </a:p>
        </p:txBody>
      </p:sp>
    </p:spTree>
    <p:extLst>
      <p:ext uri="{BB962C8B-B14F-4D97-AF65-F5344CB8AC3E}">
        <p14:creationId xmlns:p14="http://schemas.microsoft.com/office/powerpoint/2010/main" val="160268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ccc.org.uk/pdfs/Interim%20report%20letter%20to%20DECC%20Sof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theccc.org.uk/about-the-ccc/adaptation-sub-committee" TargetMode="External"/><Relationship Id="rId4" Type="http://schemas.openxmlformats.org/officeDocument/2006/relationships/hyperlink" Target="http://www.theccc.org.uk/repor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endParaRPr lang="en-US" dirty="0"/>
          </a:p>
          <a:p>
            <a:pPr>
              <a:defRPr/>
            </a:pPr>
            <a:r>
              <a:rPr lang="en-US" dirty="0"/>
              <a:t>The UK is unique in being the only country around the world that has introduced a long-term legally binding framework to tackle the dangers of climate change. The Climate Change Act received Royal Assent on 26 November 2008. This Act provides a legal framework for ensuring that Government meets its commitments to tackle climate change. The Committee on Climate Change (CCC) was set up as an independent body as part of the Act.</a:t>
            </a:r>
            <a:br>
              <a:rPr lang="en-US" dirty="0"/>
            </a:br>
            <a:br>
              <a:rPr lang="en-US" dirty="0"/>
            </a:br>
            <a:r>
              <a:rPr lang="en-US" dirty="0"/>
              <a:t>The Act requires that emissions are reduced by at least 80% by 2050, compared to 1990 levels. The 2050 target was raised to 80% from 60% following recommendations set out by the CCC in a </a:t>
            </a:r>
            <a:r>
              <a:rPr lang="en-US" dirty="0">
                <a:hlinkClick r:id="rId3" action="ppaction://hlinkfile" tooltip="Letter to Ed miliband"/>
              </a:rPr>
              <a:t>letter to Secretary of State Ed </a:t>
            </a:r>
            <a:r>
              <a:rPr lang="en-US" dirty="0" err="1">
                <a:hlinkClick r:id="rId3" action="ppaction://hlinkfile" tooltip="Letter to Ed miliband"/>
              </a:rPr>
              <a:t>Miliband</a:t>
            </a:r>
            <a:r>
              <a:rPr lang="en-US" dirty="0">
                <a:hlinkClick r:id="rId3" action="ppaction://hlinkfile" tooltip="Letter to Ed miliband"/>
              </a:rPr>
              <a:t> in October 2008</a:t>
            </a:r>
            <a:r>
              <a:rPr lang="en-US" dirty="0"/>
              <a:t>.</a:t>
            </a:r>
            <a:br>
              <a:rPr lang="en-US" dirty="0"/>
            </a:br>
            <a:br>
              <a:rPr lang="en-US" dirty="0"/>
            </a:br>
            <a:r>
              <a:rPr lang="en-US" dirty="0"/>
              <a:t>The Act also introduces legally binding carbon budgets, which will set a ceiling on the levels of greenhouse gases that can be emitted into the atmosphere. The CCC’s first report </a:t>
            </a:r>
            <a:r>
              <a:rPr lang="en-US" b="1" dirty="0"/>
              <a:t>“</a:t>
            </a:r>
            <a:r>
              <a:rPr lang="en-US" dirty="0">
                <a:hlinkClick r:id="rId4" action="ppaction://hlinkfile" tooltip="reports mce_thref=reports/"/>
              </a:rPr>
              <a:t>Building a low-carbon economy</a:t>
            </a:r>
            <a:r>
              <a:rPr lang="en-US" b="1" dirty="0"/>
              <a:t>”</a:t>
            </a:r>
            <a:r>
              <a:rPr lang="en-US" dirty="0"/>
              <a:t> advises on the level of these budgets for the first three five year periods.</a:t>
            </a:r>
            <a:br>
              <a:rPr lang="en-US" dirty="0"/>
            </a:br>
            <a:br>
              <a:rPr lang="en-US" dirty="0"/>
            </a:br>
            <a:r>
              <a:rPr lang="en-US" dirty="0"/>
              <a:t>The CCC will monitor and report back to Parliament annually on progress made by Government in meeting carbon budgets. The CCC will publish its first progress report in September 2009.</a:t>
            </a:r>
          </a:p>
          <a:p>
            <a:pPr>
              <a:defRPr/>
            </a:pPr>
            <a:r>
              <a:rPr lang="en-US" dirty="0"/>
              <a:t>The Climate Change Act 2008 also established the </a:t>
            </a:r>
            <a:r>
              <a:rPr lang="en-US" dirty="0">
                <a:hlinkClick r:id="rId5" action="ppaction://hlinkfile"/>
              </a:rPr>
              <a:t>Adaptation Sub-Committee (ASC) </a:t>
            </a:r>
            <a:r>
              <a:rPr lang="en-US" dirty="0"/>
              <a:t>as a new expert body to advise the Committee on Climate Change (CCC) on climate risks in the UK. The ASC will provide expert advice and scrutiny through that Committee to ensure that the Government’s </a:t>
            </a:r>
            <a:r>
              <a:rPr lang="en-US" dirty="0" err="1"/>
              <a:t>programme</a:t>
            </a:r>
            <a:r>
              <a:rPr lang="en-US" dirty="0"/>
              <a:t> for adaptation enables the UK  to prepare effectively for the impacts of climate change.</a:t>
            </a:r>
          </a:p>
          <a:p>
            <a:pPr>
              <a:defRPr/>
            </a:pPr>
            <a:endParaRPr lang="en-US" dirty="0"/>
          </a:p>
          <a:p>
            <a:pPr>
              <a:defRPr/>
            </a:pPr>
            <a:r>
              <a:rPr lang="en-GB" dirty="0"/>
              <a:t>From thesis: </a:t>
            </a:r>
            <a:endParaRPr lang="en-US" dirty="0"/>
          </a:p>
          <a:p>
            <a:pPr>
              <a:defRPr/>
            </a:pPr>
            <a:r>
              <a:rPr lang="en-US" dirty="0"/>
              <a:t>The CCC was launched during a period of rapid increase in the public, political and scientific</a:t>
            </a:r>
          </a:p>
          <a:p>
            <a:pPr>
              <a:defRPr/>
            </a:pPr>
            <a:r>
              <a:rPr lang="en-US" dirty="0"/>
              <a:t>debate regarding climate change both in the UK and internationally. In the UK, a significant</a:t>
            </a:r>
          </a:p>
          <a:p>
            <a:pPr>
              <a:defRPr/>
            </a:pPr>
            <a:r>
              <a:rPr lang="en-US" dirty="0"/>
              <a:t>escalation in policy change with regards to climate change began with the Stern Review in October</a:t>
            </a:r>
          </a:p>
          <a:p>
            <a:pPr>
              <a:defRPr/>
            </a:pPr>
            <a:r>
              <a:rPr lang="en-US" dirty="0"/>
              <a:t>2006 (Stern, 2006). The Stern Review on the economics of climate change demonstrated that the</a:t>
            </a:r>
          </a:p>
          <a:p>
            <a:pPr>
              <a:defRPr/>
            </a:pPr>
            <a:r>
              <a:rPr lang="en-US" dirty="0"/>
              <a:t>benefits of strong, early action of climate change outweighed the costs (Stern, 2006). In 2008, the UK</a:t>
            </a:r>
          </a:p>
          <a:p>
            <a:pPr>
              <a:defRPr/>
            </a:pPr>
            <a:r>
              <a:rPr lang="en-US" dirty="0"/>
              <a:t>framework for a comprehensive policy response was set in the Climate Change Act, which was</a:t>
            </a:r>
          </a:p>
          <a:p>
            <a:pPr>
              <a:defRPr/>
            </a:pPr>
            <a:r>
              <a:rPr lang="en-US" dirty="0"/>
              <a:t>passed with bipartisan support on 26th November 2008 (Great Britain, 2008). This landmark act made</a:t>
            </a:r>
          </a:p>
          <a:p>
            <a:pPr>
              <a:defRPr/>
            </a:pPr>
            <a:r>
              <a:rPr lang="en-US" dirty="0"/>
              <a:t>the UK the first country to enact legally binding reduction targets (DEFRA, 2008). It was under this</a:t>
            </a:r>
          </a:p>
          <a:p>
            <a:pPr>
              <a:defRPr/>
            </a:pPr>
            <a:r>
              <a:rPr lang="en-US" dirty="0"/>
              <a:t>Act that the CCC was established.</a:t>
            </a:r>
          </a:p>
          <a:p>
            <a:pPr>
              <a:defRPr/>
            </a:pPr>
            <a:endParaRPr lang="en-GB" dirty="0"/>
          </a:p>
          <a:p>
            <a:pPr>
              <a:defRPr/>
            </a:pPr>
            <a:endParaRPr lang="en-US" dirty="0"/>
          </a:p>
        </p:txBody>
      </p:sp>
    </p:spTree>
    <p:extLst>
      <p:ext uri="{BB962C8B-B14F-4D97-AF65-F5344CB8AC3E}">
        <p14:creationId xmlns:p14="http://schemas.microsoft.com/office/powerpoint/2010/main" val="189533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EA71-876D-4038-B26F-33B4F3F9AE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02A847-A501-41C5-AEE3-115146F55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8529CB-9E24-4D81-9925-2DD11463045A}"/>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5" name="Footer Placeholder 4">
            <a:extLst>
              <a:ext uri="{FF2B5EF4-FFF2-40B4-BE49-F238E27FC236}">
                <a16:creationId xmlns:a16="http://schemas.microsoft.com/office/drawing/2014/main" id="{B0C34422-E8EE-4093-B403-D54774FF4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BE9B3-35B0-4A52-8359-126089FB7F95}"/>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21800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6D83-6F30-4010-ACBB-76A14F5C7A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3CCE7B-6252-4834-9024-ABE9DD2300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C09C1-A593-40C4-AB4D-46DC57A61D51}"/>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5" name="Footer Placeholder 4">
            <a:extLst>
              <a:ext uri="{FF2B5EF4-FFF2-40B4-BE49-F238E27FC236}">
                <a16:creationId xmlns:a16="http://schemas.microsoft.com/office/drawing/2014/main" id="{8D84733E-31A3-489D-A1F7-A329D18F5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68775C-5D7F-4CCB-A590-F7B34F8FA728}"/>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52123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ED372-76A6-496B-8702-D47773E8CA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52B1DE-2B4A-46A9-83DE-D1F499AE6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4DD23-8884-4BFE-8226-28EB41A21B52}"/>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5" name="Footer Placeholder 4">
            <a:extLst>
              <a:ext uri="{FF2B5EF4-FFF2-40B4-BE49-F238E27FC236}">
                <a16:creationId xmlns:a16="http://schemas.microsoft.com/office/drawing/2014/main" id="{8C9C48F5-C9EF-4167-8C50-F21E6FBD1A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66E928-408B-44C7-9958-60E53C830456}"/>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164832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EB0383-CD14-5B4B-AF89-9BB82D4CC1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04A80695-CD3D-3146-BF1C-865F5E11AE44}"/>
              </a:ext>
            </a:extLst>
          </p:cNvPr>
          <p:cNvSpPr/>
          <p:nvPr userDrawn="1"/>
        </p:nvSpPr>
        <p:spPr>
          <a:xfrm>
            <a:off x="479376" y="1556792"/>
            <a:ext cx="5760640" cy="4896544"/>
          </a:xfrm>
          <a:prstGeom prst="roundRect">
            <a:avLst>
              <a:gd name="adj" fmla="val 881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p>
        </p:txBody>
      </p:sp>
      <p:sp>
        <p:nvSpPr>
          <p:cNvPr id="9" name="Picture Placeholder 8">
            <a:extLst>
              <a:ext uri="{FF2B5EF4-FFF2-40B4-BE49-F238E27FC236}">
                <a16:creationId xmlns:a16="http://schemas.microsoft.com/office/drawing/2014/main" id="{17710AF7-4A9E-41BC-B8EF-5C1CFA880B8E}"/>
              </a:ext>
            </a:extLst>
          </p:cNvPr>
          <p:cNvSpPr>
            <a:spLocks noGrp="1"/>
          </p:cNvSpPr>
          <p:nvPr>
            <p:ph type="pic" sz="quarter" idx="10" hasCustomPrompt="1"/>
          </p:nvPr>
        </p:nvSpPr>
        <p:spPr>
          <a:xfrm>
            <a:off x="6731427" y="764704"/>
            <a:ext cx="5112568" cy="4822825"/>
          </a:xfrm>
          <a:prstGeom prst="roundRect">
            <a:avLst>
              <a:gd name="adj" fmla="val 9354"/>
            </a:avLst>
          </a:prstGeom>
        </p:spPr>
        <p:txBody>
          <a:bodyPr anchor="ctr"/>
          <a:lstStyle>
            <a:lvl1pPr marL="0" indent="0" algn="ctr">
              <a:buNone/>
              <a:defRPr sz="2800"/>
            </a:lvl1pPr>
          </a:lstStyle>
          <a:p>
            <a:r>
              <a:rPr lang="en-GB" dirty="0"/>
              <a:t>Drop image into this box</a:t>
            </a:r>
          </a:p>
        </p:txBody>
      </p:sp>
      <p:sp>
        <p:nvSpPr>
          <p:cNvPr id="10" name="Title 13">
            <a:extLst>
              <a:ext uri="{FF2B5EF4-FFF2-40B4-BE49-F238E27FC236}">
                <a16:creationId xmlns:a16="http://schemas.microsoft.com/office/drawing/2014/main" id="{B4D8A8A9-69D3-48F5-B2AD-CE8449D4436F}"/>
              </a:ext>
            </a:extLst>
          </p:cNvPr>
          <p:cNvSpPr>
            <a:spLocks noGrp="1"/>
          </p:cNvSpPr>
          <p:nvPr>
            <p:ph type="title" hasCustomPrompt="1"/>
          </p:nvPr>
        </p:nvSpPr>
        <p:spPr>
          <a:xfrm>
            <a:off x="479376" y="339537"/>
            <a:ext cx="5112568" cy="1000168"/>
          </a:xfrm>
          <a:prstGeom prst="rect">
            <a:avLst/>
          </a:prstGeom>
        </p:spPr>
        <p:txBody>
          <a:bodyPr/>
          <a:lstStyle>
            <a:lvl1pPr algn="l">
              <a:lnSpc>
                <a:spcPts val="6900"/>
              </a:lnSpc>
              <a:defRPr sz="6000" b="0" i="0">
                <a:solidFill>
                  <a:schemeClr val="tx1"/>
                </a:solidFill>
                <a:latin typeface="Meta OT Book" panose="020B0504030101020102" pitchFamily="34" charset="77"/>
              </a:defRPr>
            </a:lvl1pPr>
          </a:lstStyle>
          <a:p>
            <a:r>
              <a:rPr lang="en-US" dirty="0"/>
              <a:t>Title here</a:t>
            </a:r>
            <a:endParaRPr lang="en-GB" dirty="0"/>
          </a:p>
        </p:txBody>
      </p:sp>
      <p:sp>
        <p:nvSpPr>
          <p:cNvPr id="5" name="Text Placeholder 4">
            <a:extLst>
              <a:ext uri="{FF2B5EF4-FFF2-40B4-BE49-F238E27FC236}">
                <a16:creationId xmlns:a16="http://schemas.microsoft.com/office/drawing/2014/main" id="{DEFFCE52-81C4-4135-8196-719E8CD6753A}"/>
              </a:ext>
            </a:extLst>
          </p:cNvPr>
          <p:cNvSpPr>
            <a:spLocks noGrp="1"/>
          </p:cNvSpPr>
          <p:nvPr>
            <p:ph type="body" sz="quarter" idx="11"/>
          </p:nvPr>
        </p:nvSpPr>
        <p:spPr>
          <a:xfrm>
            <a:off x="695400" y="1773238"/>
            <a:ext cx="5544616" cy="4464050"/>
          </a:xfrm>
          <a:prstGeom prst="rect">
            <a:avLst/>
          </a:prstGeom>
        </p:spPr>
        <p:txBody>
          <a:bodyPr/>
          <a:lstStyle>
            <a:lvl1pPr>
              <a:defRPr sz="2800"/>
            </a:lvl1pPr>
            <a:lvl2pPr>
              <a:defRPr sz="24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0137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EB0383-CD14-5B4B-AF89-9BB82D4CC1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86C6639D-45AE-A74F-AA99-3E50DD101CDF}"/>
              </a:ext>
            </a:extLst>
          </p:cNvPr>
          <p:cNvSpPr>
            <a:spLocks noGrp="1"/>
          </p:cNvSpPr>
          <p:nvPr>
            <p:ph type="pic" sz="quarter" idx="10" hasCustomPrompt="1"/>
          </p:nvPr>
        </p:nvSpPr>
        <p:spPr>
          <a:xfrm>
            <a:off x="1236662" y="765176"/>
            <a:ext cx="9718675" cy="4822825"/>
          </a:xfrm>
          <a:prstGeom prst="roundRect">
            <a:avLst>
              <a:gd name="adj" fmla="val 9354"/>
            </a:avLst>
          </a:prstGeom>
        </p:spPr>
        <p:txBody>
          <a:bodyPr anchor="ctr"/>
          <a:lstStyle>
            <a:lvl1pPr marL="0" indent="0" algn="ctr">
              <a:buNone/>
              <a:defRPr sz="2800"/>
            </a:lvl1pPr>
          </a:lstStyle>
          <a:p>
            <a:r>
              <a:rPr lang="en-GB" dirty="0"/>
              <a:t>Drop image into this box</a:t>
            </a:r>
          </a:p>
        </p:txBody>
      </p:sp>
    </p:spTree>
    <p:extLst>
      <p:ext uri="{BB962C8B-B14F-4D97-AF65-F5344CB8AC3E}">
        <p14:creationId xmlns:p14="http://schemas.microsoft.com/office/powerpoint/2010/main" val="398172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80D70F-012D-4D83-8A89-63794A811A3B}"/>
              </a:ext>
            </a:extLst>
          </p:cNvPr>
          <p:cNvSpPr>
            <a:spLocks noGrp="1"/>
          </p:cNvSpPr>
          <p:nvPr>
            <p:ph type="dt" sz="half" idx="10"/>
          </p:nvPr>
        </p:nvSpPr>
        <p:spPr/>
        <p:txBody>
          <a:bodyPr/>
          <a:lstStyle/>
          <a:p>
            <a:fld id="{0BC670DD-D42E-405C-956C-8F9E5AF1F9CD}" type="datetimeFigureOut">
              <a:rPr lang="en-GB" smtClean="0"/>
              <a:t>27/04/2022</a:t>
            </a:fld>
            <a:endParaRPr lang="en-GB"/>
          </a:p>
        </p:txBody>
      </p:sp>
      <p:sp>
        <p:nvSpPr>
          <p:cNvPr id="3" name="Footer Placeholder 2">
            <a:extLst>
              <a:ext uri="{FF2B5EF4-FFF2-40B4-BE49-F238E27FC236}">
                <a16:creationId xmlns:a16="http://schemas.microsoft.com/office/drawing/2014/main" id="{53070CB2-D639-4705-A1E6-2F4A9559D0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7388EC-F903-4CF2-BD44-D9BF96173A88}"/>
              </a:ext>
            </a:extLst>
          </p:cNvPr>
          <p:cNvSpPr>
            <a:spLocks noGrp="1"/>
          </p:cNvSpPr>
          <p:nvPr>
            <p:ph type="sldNum" sz="quarter" idx="12"/>
          </p:nvPr>
        </p:nvSpPr>
        <p:spPr/>
        <p:txBody>
          <a:bodyPr/>
          <a:lstStyle/>
          <a:p>
            <a:fld id="{0F44220E-2E71-4A77-A640-40AD5B573651}" type="slidenum">
              <a:rPr lang="en-GB" smtClean="0"/>
              <a:t>‹#›</a:t>
            </a:fld>
            <a:endParaRPr lang="en-GB"/>
          </a:p>
        </p:txBody>
      </p:sp>
    </p:spTree>
    <p:extLst>
      <p:ext uri="{BB962C8B-B14F-4D97-AF65-F5344CB8AC3E}">
        <p14:creationId xmlns:p14="http://schemas.microsoft.com/office/powerpoint/2010/main" val="414616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006B-1B40-412F-9120-FEA31D9269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B5E7E7-9B77-44A2-88C6-D67091E19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45FC95-9A4B-438D-85C6-D051E74280C6}"/>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5" name="Footer Placeholder 4">
            <a:extLst>
              <a:ext uri="{FF2B5EF4-FFF2-40B4-BE49-F238E27FC236}">
                <a16:creationId xmlns:a16="http://schemas.microsoft.com/office/drawing/2014/main" id="{3E54A91E-1726-42D4-89DA-8ABBFCBDE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908BD-18F0-4785-B5B8-989BB4170947}"/>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244521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A66A-EFE9-48C0-9B1F-73E60EDE6D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2F9A45-1DC4-4074-8FBA-CF0DE1A43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1AD9A7-F7C3-4B9C-9AEA-E73B47BEDC48}"/>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5" name="Footer Placeholder 4">
            <a:extLst>
              <a:ext uri="{FF2B5EF4-FFF2-40B4-BE49-F238E27FC236}">
                <a16:creationId xmlns:a16="http://schemas.microsoft.com/office/drawing/2014/main" id="{AE920200-7D89-4055-830E-DF131BA47F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90E41A-EF4B-48AA-8A5C-B20E3BB69779}"/>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13813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AFE2-9974-4139-B2CD-A7C5706D4F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F2F79C-19CF-44F1-A310-A8DC99665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F9BCD5-BD55-4A85-B0E1-25E1A64887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808A4-139D-4C3C-8FE0-E46592D08047}"/>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6" name="Footer Placeholder 5">
            <a:extLst>
              <a:ext uri="{FF2B5EF4-FFF2-40B4-BE49-F238E27FC236}">
                <a16:creationId xmlns:a16="http://schemas.microsoft.com/office/drawing/2014/main" id="{16213634-9C5F-431E-9A29-28FAA58436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9D2235-2F68-4F9C-AE3D-69814970319D}"/>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363395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C4E6-3516-4CA2-8B8C-0FD09F4DB8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54B944-39A5-4417-A907-F82A10BB4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157A9-1781-413E-9592-FBE5648EE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DF8809-0E28-4328-A9B2-A41BF6983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257611-5988-4835-8B22-CCACB59169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04CC89-5CA3-4117-A2CA-F13FB6DCEA4A}"/>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8" name="Footer Placeholder 7">
            <a:extLst>
              <a:ext uri="{FF2B5EF4-FFF2-40B4-BE49-F238E27FC236}">
                <a16:creationId xmlns:a16="http://schemas.microsoft.com/office/drawing/2014/main" id="{26F47B81-FE91-4E78-9A2A-612689CBAE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A5FF36-7E7B-459C-8391-F4A910769E95}"/>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399415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52DD-CBB5-4B49-9A5D-3C4D1FFAB4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473E13-4501-449B-90FF-013BFBCC1570}"/>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4" name="Footer Placeholder 3">
            <a:extLst>
              <a:ext uri="{FF2B5EF4-FFF2-40B4-BE49-F238E27FC236}">
                <a16:creationId xmlns:a16="http://schemas.microsoft.com/office/drawing/2014/main" id="{5B5327F4-38EF-4D58-93A1-41691227AE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6B6CC9-CF16-4AB6-95B8-94CE7515A141}"/>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106419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17B1B-D334-4356-B957-FF288C9718AC}"/>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3" name="Footer Placeholder 2">
            <a:extLst>
              <a:ext uri="{FF2B5EF4-FFF2-40B4-BE49-F238E27FC236}">
                <a16:creationId xmlns:a16="http://schemas.microsoft.com/office/drawing/2014/main" id="{A96C90D0-0449-427E-B5F4-FC392FBB0B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4104FB-ECE0-4BEC-AD56-AA1E846A8CC8}"/>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16209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CE93-7DDB-44E9-9B8E-1BC8AB421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0EEC2C-36C7-4589-A1AA-ACDA1E1DB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215C24-438B-4247-917F-207611B9D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0ECB5B-FAF9-4F52-BAAA-6EBD5506DDF0}"/>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6" name="Footer Placeholder 5">
            <a:extLst>
              <a:ext uri="{FF2B5EF4-FFF2-40B4-BE49-F238E27FC236}">
                <a16:creationId xmlns:a16="http://schemas.microsoft.com/office/drawing/2014/main" id="{9F2FF922-4292-473F-A481-A0075A8B4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3D9B84-0F18-4665-8F21-CE1BD54AC75E}"/>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402073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72C1-B428-4994-BD0C-72D2416259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9704B7-27D9-4FFF-9F68-B04E41F3B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251FE0-6034-4E36-A5C4-DA41EE1C0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65308-6440-47CF-8112-8B6C2D997EA5}"/>
              </a:ext>
            </a:extLst>
          </p:cNvPr>
          <p:cNvSpPr>
            <a:spLocks noGrp="1"/>
          </p:cNvSpPr>
          <p:nvPr>
            <p:ph type="dt" sz="half" idx="10"/>
          </p:nvPr>
        </p:nvSpPr>
        <p:spPr/>
        <p:txBody>
          <a:bodyPr/>
          <a:lstStyle/>
          <a:p>
            <a:fld id="{A5EEA03F-EB39-4047-BC90-CCA221D1629F}" type="datetimeFigureOut">
              <a:rPr lang="en-GB" smtClean="0"/>
              <a:t>27/04/2022</a:t>
            </a:fld>
            <a:endParaRPr lang="en-GB"/>
          </a:p>
        </p:txBody>
      </p:sp>
      <p:sp>
        <p:nvSpPr>
          <p:cNvPr id="6" name="Footer Placeholder 5">
            <a:extLst>
              <a:ext uri="{FF2B5EF4-FFF2-40B4-BE49-F238E27FC236}">
                <a16:creationId xmlns:a16="http://schemas.microsoft.com/office/drawing/2014/main" id="{3A7EAA5E-AFFD-4D28-8A01-2F476C3CE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A24A75-3089-411F-96E5-F1FCA9AC8DFA}"/>
              </a:ext>
            </a:extLst>
          </p:cNvPr>
          <p:cNvSpPr>
            <a:spLocks noGrp="1"/>
          </p:cNvSpPr>
          <p:nvPr>
            <p:ph type="sldNum" sz="quarter" idx="12"/>
          </p:nvPr>
        </p:nvSpPr>
        <p:spPr/>
        <p:txBody>
          <a:bodyPr/>
          <a:lstStyle/>
          <a:p>
            <a:fld id="{3B7993D7-A988-452C-8209-2B4E3F00A84D}" type="slidenum">
              <a:rPr lang="en-GB" smtClean="0"/>
              <a:t>‹#›</a:t>
            </a:fld>
            <a:endParaRPr lang="en-GB"/>
          </a:p>
        </p:txBody>
      </p:sp>
    </p:spTree>
    <p:extLst>
      <p:ext uri="{BB962C8B-B14F-4D97-AF65-F5344CB8AC3E}">
        <p14:creationId xmlns:p14="http://schemas.microsoft.com/office/powerpoint/2010/main" val="375382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F49AF1-8780-4D34-B9DA-4AEB99234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BFE52D-AAD8-45ED-A447-A791A614B0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4E6E4F-456C-4B3C-877F-C79552B4A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EA03F-EB39-4047-BC90-CCA221D1629F}" type="datetimeFigureOut">
              <a:rPr lang="en-GB" smtClean="0"/>
              <a:t>27/04/2022</a:t>
            </a:fld>
            <a:endParaRPr lang="en-GB"/>
          </a:p>
        </p:txBody>
      </p:sp>
      <p:sp>
        <p:nvSpPr>
          <p:cNvPr id="5" name="Footer Placeholder 4">
            <a:extLst>
              <a:ext uri="{FF2B5EF4-FFF2-40B4-BE49-F238E27FC236}">
                <a16:creationId xmlns:a16="http://schemas.microsoft.com/office/drawing/2014/main" id="{E15297EB-E54E-40F1-A452-6FFEA297C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2C211E-8E7A-487E-9B70-C2D313A7CB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993D7-A988-452C-8209-2B4E3F00A84D}" type="slidenum">
              <a:rPr lang="en-GB" smtClean="0"/>
              <a:t>‹#›</a:t>
            </a:fld>
            <a:endParaRPr lang="en-GB"/>
          </a:p>
        </p:txBody>
      </p:sp>
    </p:spTree>
    <p:extLst>
      <p:ext uri="{BB962C8B-B14F-4D97-AF65-F5344CB8AC3E}">
        <p14:creationId xmlns:p14="http://schemas.microsoft.com/office/powerpoint/2010/main" val="3909729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B9B14-1713-44BB-B7BE-CA2790B25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D989C3-8202-4A45-BE0F-A1CE3FDCC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7221C8-5FC4-44A2-9C1A-A135D0FD6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670DD-D42E-405C-956C-8F9E5AF1F9CD}" type="datetimeFigureOut">
              <a:rPr lang="en-GB" smtClean="0"/>
              <a:t>27/04/2022</a:t>
            </a:fld>
            <a:endParaRPr lang="en-GB"/>
          </a:p>
        </p:txBody>
      </p:sp>
      <p:sp>
        <p:nvSpPr>
          <p:cNvPr id="5" name="Footer Placeholder 4">
            <a:extLst>
              <a:ext uri="{FF2B5EF4-FFF2-40B4-BE49-F238E27FC236}">
                <a16:creationId xmlns:a16="http://schemas.microsoft.com/office/drawing/2014/main" id="{BFD9DAA9-D8F5-4EF7-B55B-9597D2CC83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A12205-B378-44BC-9E3C-6C1985C62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4220E-2E71-4A77-A640-40AD5B573651}" type="slidenum">
              <a:rPr lang="en-GB" smtClean="0"/>
              <a:t>‹#›</a:t>
            </a:fld>
            <a:endParaRPr lang="en-GB"/>
          </a:p>
        </p:txBody>
      </p:sp>
    </p:spTree>
    <p:extLst>
      <p:ext uri="{BB962C8B-B14F-4D97-AF65-F5344CB8AC3E}">
        <p14:creationId xmlns:p14="http://schemas.microsoft.com/office/powerpoint/2010/main" val="35523260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imperial.ac.uk/grantham/publications/" TargetMode="External"/><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hyperlink" Target="http://www.ashden.org/programmes/co-benefits" TargetMode="Externa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ashden.org/wp-content/uploads/2020/08/31-Climate-Actions-for-Councils.pdf" TargetMode="External"/><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807FC-E0EA-4E77-B9F8-9ADE8269920D}"/>
              </a:ext>
            </a:extLst>
          </p:cNvPr>
          <p:cNvSpPr txBox="1"/>
          <p:nvPr/>
        </p:nvSpPr>
        <p:spPr>
          <a:xfrm>
            <a:off x="1473691" y="2441360"/>
            <a:ext cx="9676047" cy="707886"/>
          </a:xfrm>
          <a:prstGeom prst="rect">
            <a:avLst/>
          </a:prstGeom>
          <a:noFill/>
        </p:spPr>
        <p:txBody>
          <a:bodyPr wrap="none" rtlCol="0">
            <a:spAutoFit/>
          </a:bodyPr>
          <a:lstStyle/>
          <a:p>
            <a:r>
              <a:rPr lang="en-GB" sz="4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Challenge of Climate Change</a:t>
            </a:r>
            <a:endParaRPr lang="en-GB"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645F4210-991E-4EB4-84F6-F02DFCA99481}"/>
              </a:ext>
            </a:extLst>
          </p:cNvPr>
          <p:cNvSpPr txBox="1"/>
          <p:nvPr/>
        </p:nvSpPr>
        <p:spPr>
          <a:xfrm>
            <a:off x="2039742" y="4350058"/>
            <a:ext cx="8748357" cy="1384995"/>
          </a:xfrm>
          <a:prstGeom prst="rect">
            <a:avLst/>
          </a:prstGeom>
          <a:noFill/>
        </p:spPr>
        <p:txBody>
          <a:bodyPr wrap="none" rtlCol="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Brian Hoskins</a:t>
            </a:r>
          </a:p>
          <a:p>
            <a:pPr algn="ctr"/>
            <a:endParaRPr lang="en-GB" sz="2400" b="1" dirty="0">
              <a:latin typeface="Verdana" panose="020B0604030504040204" pitchFamily="34" charset="0"/>
              <a:ea typeface="Verdana" panose="020B0604030504040204" pitchFamily="34" charset="0"/>
              <a:cs typeface="Verdana" panose="020B0604030504040204" pitchFamily="34" charset="0"/>
            </a:endParaRPr>
          </a:p>
          <a:p>
            <a:pPr algn="ctr"/>
            <a:r>
              <a:rPr lang="en-GB" b="1" dirty="0"/>
              <a:t>Chair, Grantham Institute - Climate Change and the Environment, Imperial College London</a:t>
            </a:r>
          </a:p>
          <a:p>
            <a:pPr algn="ctr"/>
            <a:r>
              <a:rPr lang="en-GB" b="1" dirty="0"/>
              <a:t>Professor of Meteorology, University of Reading</a:t>
            </a:r>
          </a:p>
        </p:txBody>
      </p:sp>
      <p:sp>
        <p:nvSpPr>
          <p:cNvPr id="4" name="TextBox 3">
            <a:extLst>
              <a:ext uri="{FF2B5EF4-FFF2-40B4-BE49-F238E27FC236}">
                <a16:creationId xmlns:a16="http://schemas.microsoft.com/office/drawing/2014/main" id="{DEBB0F60-A34D-44EA-8779-7FC3886578AE}"/>
              </a:ext>
            </a:extLst>
          </p:cNvPr>
          <p:cNvSpPr txBox="1"/>
          <p:nvPr/>
        </p:nvSpPr>
        <p:spPr>
          <a:xfrm>
            <a:off x="6516209" y="394252"/>
            <a:ext cx="453201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cs typeface="Verdana" panose="020B0604030504040204" pitchFamily="34" charset="0"/>
              </a:rPr>
              <a:t>Hermitage Parish AGM April 2022</a:t>
            </a:r>
          </a:p>
        </p:txBody>
      </p:sp>
    </p:spTree>
    <p:extLst>
      <p:ext uri="{BB962C8B-B14F-4D97-AF65-F5344CB8AC3E}">
        <p14:creationId xmlns:p14="http://schemas.microsoft.com/office/powerpoint/2010/main" val="278996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5F2A06-D29F-41CB-87F9-779306363870}"/>
              </a:ext>
            </a:extLst>
          </p:cNvPr>
          <p:cNvSpPr txBox="1"/>
          <p:nvPr/>
        </p:nvSpPr>
        <p:spPr>
          <a:xfrm>
            <a:off x="4214192" y="596348"/>
            <a:ext cx="4674678"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COP26 Glasgow Nov 2021</a:t>
            </a:r>
          </a:p>
        </p:txBody>
      </p:sp>
      <p:sp>
        <p:nvSpPr>
          <p:cNvPr id="5" name="Rectangle 4">
            <a:extLst>
              <a:ext uri="{FF2B5EF4-FFF2-40B4-BE49-F238E27FC236}">
                <a16:creationId xmlns:a16="http://schemas.microsoft.com/office/drawing/2014/main" id="{BE17EB00-F9D4-46C0-9889-7D90ED242B3C}"/>
              </a:ext>
            </a:extLst>
          </p:cNvPr>
          <p:cNvSpPr/>
          <p:nvPr/>
        </p:nvSpPr>
        <p:spPr>
          <a:xfrm>
            <a:off x="868016" y="1532313"/>
            <a:ext cx="10846905" cy="4067845"/>
          </a:xfrm>
          <a:prstGeom prst="rect">
            <a:avLst/>
          </a:prstGeom>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Overall, COP26 achieved as much as realistically expected, with some pluses and some minuses. </a:t>
            </a:r>
          </a:p>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The crucial tests of all the words spoken and promises made are:</a:t>
            </a:r>
          </a:p>
          <a:p>
            <a:pPr marL="457200" indent="-457200">
              <a:lnSpc>
                <a:spcPct val="107000"/>
              </a:lnSpc>
              <a:spcAft>
                <a:spcPts val="800"/>
              </a:spcAft>
              <a:buFont typeface="Arial" panose="020B0604020202020204" pitchFamily="34" charset="0"/>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 	</a:t>
            </a:r>
            <a:r>
              <a:rPr lang="en-GB"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Will the global greenhouse gas emission curve reach a maximum by the middle of this decade and be falling rapidly in 2030?</a:t>
            </a:r>
          </a:p>
          <a:p>
            <a:pPr marL="457200" indent="-457200">
              <a:lnSpc>
                <a:spcPct val="107000"/>
              </a:lnSpc>
              <a:spcAft>
                <a:spcPts val="800"/>
              </a:spcAft>
              <a:buFont typeface="Arial" panose="020B0604020202020204" pitchFamily="34" charset="0"/>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 	</a:t>
            </a:r>
            <a:r>
              <a:rPr lang="en-GB"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Are the developed countries now going to give substantial help to developing countries to cope with climate change and to pursue low carbon growth?</a:t>
            </a:r>
          </a:p>
        </p:txBody>
      </p:sp>
    </p:spTree>
    <p:extLst>
      <p:ext uri="{BB962C8B-B14F-4D97-AF65-F5344CB8AC3E}">
        <p14:creationId xmlns:p14="http://schemas.microsoft.com/office/powerpoint/2010/main" val="184739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00" y="1053556"/>
            <a:ext cx="9677400" cy="1200329"/>
          </a:xfrm>
          <a:prstGeom prst="rect">
            <a:avLst/>
          </a:prstGeom>
        </p:spPr>
        <p:txBody>
          <a:bodyPr wrap="square">
            <a:spAutoFit/>
          </a:bodyPr>
          <a:lstStyle/>
          <a:p>
            <a:pPr>
              <a:defRPr/>
            </a:pPr>
            <a:r>
              <a:rPr lang="en-GB" sz="2400" dirty="0"/>
              <a:t>• growing world population              •urbanisation 	        • changing diet </a:t>
            </a:r>
          </a:p>
          <a:p>
            <a:pPr>
              <a:defRPr/>
            </a:pPr>
            <a:r>
              <a:rPr lang="en-GB" sz="2400" dirty="0"/>
              <a:t>• increased demand for food, water &amp; energy             • the biodiversity crisis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9080" y="2533651"/>
            <a:ext cx="7778573" cy="3959756"/>
          </a:xfrm>
          <a:prstGeom prst="rect">
            <a:avLst/>
          </a:prstGeom>
        </p:spPr>
      </p:pic>
      <p:sp>
        <p:nvSpPr>
          <p:cNvPr id="4" name="Rectangle 2"/>
          <p:cNvSpPr txBox="1">
            <a:spLocks noChangeArrowheads="1"/>
          </p:cNvSpPr>
          <p:nvPr/>
        </p:nvSpPr>
        <p:spPr>
          <a:xfrm>
            <a:off x="1409700" y="415381"/>
            <a:ext cx="8915400" cy="638175"/>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64" charset="-128"/>
                <a:cs typeface="ＭＳ Ｐゴシック" pitchFamily="64" charset="-128"/>
              </a:defRPr>
            </a:lvl1pPr>
            <a:lvl2pPr algn="ctr" defTabSz="457200" rtl="0" eaLnBrk="1" fontAlgn="base" hangingPunct="1">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2pPr>
            <a:lvl3pPr algn="ctr" defTabSz="457200" rtl="0" eaLnBrk="1" fontAlgn="base" hangingPunct="1">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3pPr>
            <a:lvl4pPr algn="ctr" defTabSz="457200" rtl="0" eaLnBrk="1" fontAlgn="base" hangingPunct="1">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4pPr>
            <a:lvl5pPr algn="ctr" defTabSz="457200" rtl="0" eaLnBrk="1" fontAlgn="base" hangingPunct="1">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5pPr>
            <a:lvl6pPr marL="457200" algn="ctr" defTabSz="457200" rtl="0" eaLnBrk="1" fontAlgn="base" hangingPunct="1">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6pPr>
            <a:lvl7pPr marL="914400" algn="ctr" defTabSz="457200" rtl="0" eaLnBrk="1" fontAlgn="base" hangingPunct="1">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7pPr>
            <a:lvl8pPr marL="1371600" algn="ctr" defTabSz="457200" rtl="0" eaLnBrk="1" fontAlgn="base" hangingPunct="1">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8pPr>
            <a:lvl9pPr marL="1828800" algn="ctr" defTabSz="457200" rtl="0" eaLnBrk="1" fontAlgn="base" hangingPunct="1">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9pPr>
          </a:lstStyle>
          <a:p>
            <a:r>
              <a:rPr lang="en-GB" sz="2400" b="1" dirty="0">
                <a:solidFill>
                  <a:srgbClr val="040404"/>
                </a:solidFill>
                <a:latin typeface="Verdana" pitchFamily="34" charset="0"/>
                <a:ea typeface="ＭＳ Ｐゴシック" pitchFamily="34" charset="-128"/>
              </a:rPr>
              <a:t>Wider Context</a:t>
            </a:r>
          </a:p>
        </p:txBody>
      </p:sp>
      <p:sp>
        <p:nvSpPr>
          <p:cNvPr id="5" name="TextBox 4"/>
          <p:cNvSpPr txBox="1"/>
          <p:nvPr/>
        </p:nvSpPr>
        <p:spPr>
          <a:xfrm>
            <a:off x="1858750" y="2086229"/>
            <a:ext cx="8474499" cy="523220"/>
          </a:xfrm>
          <a:prstGeom prst="rect">
            <a:avLst/>
          </a:prstGeom>
          <a:noFill/>
        </p:spPr>
        <p:txBody>
          <a:bodyPr wrap="none" rtlCol="0">
            <a:spAutoFit/>
          </a:bodyPr>
          <a:lstStyle/>
          <a:p>
            <a:r>
              <a:rPr lang="en-GB" sz="2800" b="1" dirty="0">
                <a:cs typeface="Arial" pitchFamily="34" charset="0"/>
              </a:rPr>
              <a:t>Sustainable Development Goals agreed at UN Sep 2015 </a:t>
            </a:r>
          </a:p>
        </p:txBody>
      </p:sp>
    </p:spTree>
    <p:extLst>
      <p:ext uri="{BB962C8B-B14F-4D97-AF65-F5344CB8AC3E}">
        <p14:creationId xmlns:p14="http://schemas.microsoft.com/office/powerpoint/2010/main" val="319310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274638"/>
            <a:ext cx="8229600" cy="868362"/>
          </a:xfrm>
        </p:spPr>
        <p:txBody>
          <a:bodyPr>
            <a:normAutofit/>
          </a:bodyPr>
          <a:lstStyle/>
          <a:p>
            <a:r>
              <a:rPr lang="en-US" sz="2800" b="1" dirty="0">
                <a:latin typeface="Verdana" pitchFamily="34" charset="0"/>
                <a:ea typeface="Verdana" pitchFamily="34" charset="0"/>
                <a:cs typeface="Verdana" pitchFamily="34" charset="0"/>
              </a:rPr>
              <a:t>The UK Climate Change Act</a:t>
            </a:r>
          </a:p>
        </p:txBody>
      </p:sp>
      <p:pic>
        <p:nvPicPr>
          <p:cNvPr id="12292" name="Picture 4"/>
          <p:cNvPicPr>
            <a:picLocks noChangeAspect="1" noChangeArrowheads="1"/>
          </p:cNvPicPr>
          <p:nvPr/>
        </p:nvPicPr>
        <p:blipFill>
          <a:blip r:embed="rId3"/>
          <a:srcRect/>
          <a:stretch>
            <a:fillRect/>
          </a:stretch>
        </p:blipFill>
        <p:spPr bwMode="auto">
          <a:xfrm>
            <a:off x="2176718" y="985520"/>
            <a:ext cx="4164342" cy="3218815"/>
          </a:xfrm>
          <a:prstGeom prst="rect">
            <a:avLst/>
          </a:prstGeom>
          <a:noFill/>
          <a:ln w="9525">
            <a:noFill/>
            <a:miter lim="800000"/>
            <a:headEnd/>
            <a:tailEnd/>
          </a:ln>
        </p:spPr>
      </p:pic>
      <p:sp>
        <p:nvSpPr>
          <p:cNvPr id="3" name="TextBox 2"/>
          <p:cNvSpPr txBox="1"/>
          <p:nvPr/>
        </p:nvSpPr>
        <p:spPr>
          <a:xfrm>
            <a:off x="9074734" y="6329154"/>
            <a:ext cx="2108334" cy="369332"/>
          </a:xfrm>
          <a:prstGeom prst="rect">
            <a:avLst/>
          </a:prstGeom>
          <a:noFill/>
        </p:spPr>
        <p:txBody>
          <a:bodyPr wrap="none" rtlCol="0">
            <a:spAutoFit/>
          </a:bodyPr>
          <a:lstStyle/>
          <a:p>
            <a:r>
              <a:rPr lang="en-GB" dirty="0">
                <a:latin typeface="Arial" pitchFamily="34" charset="0"/>
                <a:cs typeface="Arial" pitchFamily="34" charset="0"/>
              </a:rPr>
              <a:t>www.theccc.org.uk</a:t>
            </a:r>
          </a:p>
        </p:txBody>
      </p:sp>
      <p:grpSp>
        <p:nvGrpSpPr>
          <p:cNvPr id="8" name="Group 7">
            <a:extLst>
              <a:ext uri="{FF2B5EF4-FFF2-40B4-BE49-F238E27FC236}">
                <a16:creationId xmlns:a16="http://schemas.microsoft.com/office/drawing/2014/main" id="{237D3234-933B-4A0B-8491-23BEFE6651D8}"/>
              </a:ext>
            </a:extLst>
          </p:cNvPr>
          <p:cNvGrpSpPr/>
          <p:nvPr/>
        </p:nvGrpSpPr>
        <p:grpSpPr>
          <a:xfrm>
            <a:off x="6782518" y="1431290"/>
            <a:ext cx="4400550" cy="4321175"/>
            <a:chOff x="6551930" y="1444869"/>
            <a:chExt cx="4400550" cy="4321175"/>
          </a:xfrm>
        </p:grpSpPr>
        <p:sp>
          <p:nvSpPr>
            <p:cNvPr id="9" name="Rounded Rectangle 8"/>
            <p:cNvSpPr>
              <a:spLocks noChangeArrowheads="1"/>
            </p:cNvSpPr>
            <p:nvPr/>
          </p:nvSpPr>
          <p:spPr bwMode="auto">
            <a:xfrm>
              <a:off x="6551930" y="1444869"/>
              <a:ext cx="4400550" cy="4321175"/>
            </a:xfrm>
            <a:prstGeom prst="roundRect">
              <a:avLst>
                <a:gd name="adj" fmla="val 16667"/>
              </a:avLst>
            </a:prstGeom>
            <a:solidFill>
              <a:srgbClr val="FFFF99"/>
            </a:solidFill>
            <a:ln w="9525" algn="ctr">
              <a:solidFill>
                <a:srgbClr val="CBCB0F"/>
              </a:solidFill>
              <a:miter lim="800000"/>
              <a:headEnd/>
              <a:tailEnd/>
            </a:ln>
            <a:effectLst>
              <a:outerShdw dist="20000" dir="5400000" rotWithShape="0">
                <a:srgbClr val="808080">
                  <a:alpha val="37999"/>
                </a:srgbClr>
              </a:outerShdw>
            </a:effectLst>
          </p:spPr>
          <p:txBody>
            <a:bodyPr/>
            <a:lstStyle/>
            <a:p>
              <a:pPr marL="342900" indent="-342900" eaLnBrk="0" hangingPunct="0">
                <a:lnSpc>
                  <a:spcPct val="90000"/>
                </a:lnSpc>
                <a:buClr>
                  <a:schemeClr val="accent6"/>
                </a:buClr>
                <a:defRPr/>
              </a:pPr>
              <a:endParaRPr lang="en-GB" sz="2000" dirty="0">
                <a:latin typeface="Arial" pitchFamily="34" charset="0"/>
                <a:cs typeface="Arial" pitchFamily="34" charset="0"/>
              </a:endParaRPr>
            </a:p>
            <a:p>
              <a:pPr marL="342900" indent="-342900" eaLnBrk="0" hangingPunct="0">
                <a:lnSpc>
                  <a:spcPct val="90000"/>
                </a:lnSpc>
                <a:buClr>
                  <a:schemeClr val="accent6"/>
                </a:buClr>
                <a:buFont typeface="Arial" pitchFamily="34" charset="0"/>
                <a:buChar char="•"/>
                <a:defRPr/>
              </a:pPr>
              <a:r>
                <a:rPr lang="en-GB" sz="2000" dirty="0">
                  <a:latin typeface="Arial" pitchFamily="34" charset="0"/>
                  <a:cs typeface="Arial" pitchFamily="34" charset="0"/>
                </a:rPr>
                <a:t>80% reduction by 2050</a:t>
              </a:r>
            </a:p>
            <a:p>
              <a:pPr marL="342900" indent="-342900" eaLnBrk="0" hangingPunct="0">
                <a:lnSpc>
                  <a:spcPct val="90000"/>
                </a:lnSpc>
                <a:buClr>
                  <a:schemeClr val="accent6"/>
                </a:buClr>
                <a:buFont typeface="Arial" pitchFamily="34" charset="0"/>
                <a:buChar char="•"/>
                <a:defRPr/>
              </a:pPr>
              <a:endParaRPr lang="en-GB" sz="2000" dirty="0">
                <a:latin typeface="Arial" pitchFamily="34" charset="0"/>
                <a:cs typeface="Arial" pitchFamily="34" charset="0"/>
              </a:endParaRPr>
            </a:p>
            <a:p>
              <a:pPr marL="342900" indent="-342900" eaLnBrk="0" hangingPunct="0">
                <a:lnSpc>
                  <a:spcPct val="90000"/>
                </a:lnSpc>
                <a:buClr>
                  <a:schemeClr val="accent6"/>
                </a:buClr>
                <a:buFont typeface="Arial" pitchFamily="34" charset="0"/>
                <a:buChar char="•"/>
                <a:defRPr/>
              </a:pPr>
              <a:r>
                <a:rPr lang="en-GB" sz="2000" dirty="0">
                  <a:latin typeface="Arial" pitchFamily="34" charset="0"/>
                  <a:cs typeface="Arial" pitchFamily="34" charset="0"/>
                </a:rPr>
                <a:t>5 year carbon budgets – legally binding</a:t>
              </a:r>
            </a:p>
            <a:p>
              <a:pPr marL="342900" indent="-342900" eaLnBrk="0" hangingPunct="0">
                <a:lnSpc>
                  <a:spcPct val="90000"/>
                </a:lnSpc>
                <a:buClr>
                  <a:schemeClr val="accent6"/>
                </a:buClr>
                <a:buFont typeface="Arial" pitchFamily="34" charset="0"/>
                <a:buChar char="•"/>
                <a:defRPr/>
              </a:pPr>
              <a:endParaRPr lang="en-GB" sz="2000" dirty="0">
                <a:latin typeface="Arial" pitchFamily="34" charset="0"/>
                <a:cs typeface="Arial" pitchFamily="34" charset="0"/>
              </a:endParaRPr>
            </a:p>
            <a:p>
              <a:pPr marL="342900" indent="-342900" eaLnBrk="0" hangingPunct="0">
                <a:lnSpc>
                  <a:spcPct val="90000"/>
                </a:lnSpc>
                <a:buClr>
                  <a:schemeClr val="accent6"/>
                </a:buClr>
                <a:buFont typeface="Arial" pitchFamily="34" charset="0"/>
                <a:buChar char="•"/>
                <a:defRPr/>
              </a:pPr>
              <a:r>
                <a:rPr lang="en-GB" sz="2000" dirty="0">
                  <a:latin typeface="Arial" pitchFamily="34" charset="0"/>
                  <a:cs typeface="Arial" pitchFamily="34" charset="0"/>
                </a:rPr>
                <a:t>Requirement to develop </a:t>
              </a:r>
              <a:r>
                <a:rPr lang="en-GB" sz="2000" b="1" dirty="0">
                  <a:latin typeface="Arial" pitchFamily="34" charset="0"/>
                  <a:cs typeface="Arial" pitchFamily="34" charset="0"/>
                </a:rPr>
                <a:t>policies and proposals </a:t>
              </a:r>
              <a:r>
                <a:rPr lang="en-GB" sz="2000" dirty="0">
                  <a:latin typeface="Arial" pitchFamily="34" charset="0"/>
                  <a:cs typeface="Arial" pitchFamily="34" charset="0"/>
                </a:rPr>
                <a:t>to meet budgets</a:t>
              </a:r>
            </a:p>
            <a:p>
              <a:pPr marL="342900" indent="-342900" eaLnBrk="0" hangingPunct="0">
                <a:lnSpc>
                  <a:spcPct val="90000"/>
                </a:lnSpc>
                <a:buClr>
                  <a:schemeClr val="accent6"/>
                </a:buClr>
                <a:buFont typeface="Arial" pitchFamily="34" charset="0"/>
                <a:buChar char="•"/>
                <a:defRPr/>
              </a:pPr>
              <a:endParaRPr lang="en-GB" sz="2000" dirty="0">
                <a:latin typeface="Arial" pitchFamily="34" charset="0"/>
                <a:cs typeface="Arial" pitchFamily="34" charset="0"/>
              </a:endParaRPr>
            </a:p>
            <a:p>
              <a:pPr marL="342900" indent="-342900" eaLnBrk="0" hangingPunct="0">
                <a:lnSpc>
                  <a:spcPct val="90000"/>
                </a:lnSpc>
                <a:buClr>
                  <a:schemeClr val="accent6"/>
                </a:buClr>
                <a:buFont typeface="Arial" pitchFamily="34" charset="0"/>
                <a:buChar char="•"/>
                <a:defRPr/>
              </a:pPr>
              <a:r>
                <a:rPr lang="en-GB" sz="2000" dirty="0">
                  <a:latin typeface="Arial" pitchFamily="34" charset="0"/>
                  <a:cs typeface="Arial" pitchFamily="34" charset="0"/>
                </a:rPr>
                <a:t>Established independent advisory body – </a:t>
              </a:r>
              <a:r>
                <a:rPr lang="en-GB" sz="2000" b="1" dirty="0">
                  <a:latin typeface="Arial" pitchFamily="34" charset="0"/>
                  <a:cs typeface="Arial" pitchFamily="34" charset="0"/>
                </a:rPr>
                <a:t>Committee on Climate Change (CCC)</a:t>
              </a:r>
            </a:p>
            <a:p>
              <a:pPr marL="342900" indent="-342900" eaLnBrk="0" hangingPunct="0">
                <a:lnSpc>
                  <a:spcPct val="90000"/>
                </a:lnSpc>
                <a:buClr>
                  <a:schemeClr val="accent6"/>
                </a:buClr>
                <a:buFont typeface="Arial" pitchFamily="34" charset="0"/>
                <a:buChar char="•"/>
                <a:defRPr/>
              </a:pPr>
              <a:endParaRPr lang="en-GB" sz="2000" dirty="0">
                <a:latin typeface="Arial" pitchFamily="34" charset="0"/>
                <a:cs typeface="Arial" pitchFamily="34" charset="0"/>
              </a:endParaRPr>
            </a:p>
            <a:p>
              <a:pPr marL="342900" indent="-342900" eaLnBrk="0" hangingPunct="0">
                <a:lnSpc>
                  <a:spcPct val="90000"/>
                </a:lnSpc>
                <a:buClr>
                  <a:schemeClr val="accent6"/>
                </a:buClr>
                <a:defRPr/>
              </a:pPr>
              <a:endParaRPr lang="en-GB" sz="2000" dirty="0">
                <a:latin typeface="Arial" pitchFamily="34" charset="0"/>
                <a:cs typeface="Arial" pitchFamily="34" charset="0"/>
              </a:endParaRPr>
            </a:p>
          </p:txBody>
        </p:sp>
        <p:sp>
          <p:nvSpPr>
            <p:cNvPr id="5" name="TextBox 4"/>
            <p:cNvSpPr txBox="1"/>
            <p:nvPr/>
          </p:nvSpPr>
          <p:spPr>
            <a:xfrm>
              <a:off x="6745886" y="1444869"/>
              <a:ext cx="4012637" cy="461665"/>
            </a:xfrm>
            <a:prstGeom prst="rect">
              <a:avLst/>
            </a:prstGeom>
            <a:noFill/>
          </p:spPr>
          <p:txBody>
            <a:bodyPr wrap="none" rtlCol="0">
              <a:spAutoFit/>
            </a:bodyPr>
            <a:lstStyle/>
            <a:p>
              <a:r>
                <a:rPr lang="en-GB" sz="2400" b="1" dirty="0">
                  <a:latin typeface="Arial" pitchFamily="34" charset="0"/>
                  <a:cs typeface="Arial" pitchFamily="34" charset="0"/>
                </a:rPr>
                <a:t>Climate change mitigation</a:t>
              </a:r>
            </a:p>
          </p:txBody>
        </p:sp>
      </p:grpSp>
      <p:grpSp>
        <p:nvGrpSpPr>
          <p:cNvPr id="7" name="Group 6">
            <a:extLst>
              <a:ext uri="{FF2B5EF4-FFF2-40B4-BE49-F238E27FC236}">
                <a16:creationId xmlns:a16="http://schemas.microsoft.com/office/drawing/2014/main" id="{23FB0969-0464-4B0B-AB2E-CF6C635F6439}"/>
              </a:ext>
            </a:extLst>
          </p:cNvPr>
          <p:cNvGrpSpPr/>
          <p:nvPr/>
        </p:nvGrpSpPr>
        <p:grpSpPr>
          <a:xfrm>
            <a:off x="1099107" y="4396462"/>
            <a:ext cx="3716082" cy="1584176"/>
            <a:chOff x="1803854" y="5157192"/>
            <a:chExt cx="3716082" cy="1584176"/>
          </a:xfrm>
        </p:grpSpPr>
        <p:sp>
          <p:nvSpPr>
            <p:cNvPr id="2" name="Rounded Rectangle 1"/>
            <p:cNvSpPr/>
            <p:nvPr/>
          </p:nvSpPr>
          <p:spPr>
            <a:xfrm>
              <a:off x="1809752" y="5157192"/>
              <a:ext cx="3643312" cy="15841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solidFill>
                  <a:schemeClr val="tx1"/>
                </a:solidFill>
                <a:latin typeface="Arial" panose="020B0604020202020204" pitchFamily="34" charset="0"/>
                <a:cs typeface="Arial" panose="020B0604020202020204" pitchFamily="34" charset="0"/>
              </a:endParaRPr>
            </a:p>
            <a:p>
              <a:pPr algn="ctr"/>
              <a:r>
                <a:rPr lang="en-GB" sz="2000" dirty="0">
                  <a:solidFill>
                    <a:schemeClr val="tx1"/>
                  </a:solidFill>
                  <a:latin typeface="Arial" panose="020B0604020202020204" pitchFamily="34" charset="0"/>
                  <a:cs typeface="Arial" panose="020B0604020202020204" pitchFamily="34" charset="0"/>
                </a:rPr>
                <a:t>5 yearly </a:t>
              </a:r>
              <a:r>
                <a:rPr lang="en-GB" sz="2000" b="1" dirty="0">
                  <a:solidFill>
                    <a:schemeClr val="tx1"/>
                  </a:solidFill>
                  <a:latin typeface="Arial" panose="020B0604020202020204" pitchFamily="34" charset="0"/>
                  <a:cs typeface="Arial" panose="020B0604020202020204" pitchFamily="34" charset="0"/>
                </a:rPr>
                <a:t>Climate Change Risk Assessment (CCRA)</a:t>
              </a:r>
            </a:p>
            <a:p>
              <a:pPr algn="ctr"/>
              <a:r>
                <a:rPr lang="en-GB" sz="2000" dirty="0">
                  <a:solidFill>
                    <a:schemeClr val="tx1"/>
                  </a:solidFill>
                  <a:latin typeface="Arial" panose="020B0604020202020204" pitchFamily="34" charset="0"/>
                  <a:cs typeface="Arial" panose="020B0604020202020204" pitchFamily="34" charset="0"/>
                </a:rPr>
                <a:t>&amp;</a:t>
              </a:r>
              <a:r>
                <a:rPr lang="en-GB" sz="2000" b="1" dirty="0">
                  <a:solidFill>
                    <a:schemeClr val="tx1"/>
                  </a:solidFill>
                  <a:latin typeface="Arial" panose="020B0604020202020204" pitchFamily="34" charset="0"/>
                  <a:cs typeface="Arial" panose="020B0604020202020204" pitchFamily="34" charset="0"/>
                </a:rPr>
                <a:t> National Adaptation Plan</a:t>
              </a:r>
            </a:p>
          </p:txBody>
        </p:sp>
        <p:sp>
          <p:nvSpPr>
            <p:cNvPr id="6" name="TextBox 5"/>
            <p:cNvSpPr txBox="1"/>
            <p:nvPr/>
          </p:nvSpPr>
          <p:spPr>
            <a:xfrm>
              <a:off x="1803854" y="5189130"/>
              <a:ext cx="3716082" cy="400110"/>
            </a:xfrm>
            <a:prstGeom prst="rect">
              <a:avLst/>
            </a:prstGeom>
            <a:noFill/>
          </p:spPr>
          <p:txBody>
            <a:bodyPr wrap="none" rtlCol="0">
              <a:spAutoFit/>
            </a:bodyPr>
            <a:lstStyle/>
            <a:p>
              <a:r>
                <a:rPr lang="en-GB" sz="2000" b="1" dirty="0">
                  <a:latin typeface="Arial" pitchFamily="34" charset="0"/>
                  <a:cs typeface="Arial" pitchFamily="34" charset="0"/>
                </a:rPr>
                <a:t>Preparing for climate change</a:t>
              </a:r>
            </a:p>
          </p:txBody>
        </p:sp>
      </p:grpSp>
      <p:sp>
        <p:nvSpPr>
          <p:cNvPr id="4" name="TextBox 3">
            <a:extLst>
              <a:ext uri="{FF2B5EF4-FFF2-40B4-BE49-F238E27FC236}">
                <a16:creationId xmlns:a16="http://schemas.microsoft.com/office/drawing/2014/main" id="{5558192E-5727-4143-9FBF-F03A02B5DB93}"/>
              </a:ext>
            </a:extLst>
          </p:cNvPr>
          <p:cNvSpPr txBox="1"/>
          <p:nvPr/>
        </p:nvSpPr>
        <p:spPr>
          <a:xfrm>
            <a:off x="7217357" y="1858134"/>
            <a:ext cx="1947969" cy="646331"/>
          </a:xfrm>
          <a:prstGeom prst="rect">
            <a:avLst/>
          </a:prstGeom>
          <a:noFill/>
        </p:spPr>
        <p:txBody>
          <a:bodyPr wrap="none" rtlCol="0">
            <a:spAutoFit/>
          </a:bodyPr>
          <a:lstStyle/>
          <a:p>
            <a:pPr algn="ctr"/>
            <a:r>
              <a:rPr lang="en-GB" b="1" dirty="0">
                <a:solidFill>
                  <a:srgbClr val="C00000"/>
                </a:solidFill>
              </a:rPr>
              <a:t>-------------------------</a:t>
            </a:r>
          </a:p>
          <a:p>
            <a:pPr algn="ctr"/>
            <a:r>
              <a:rPr lang="en-GB" b="1" dirty="0">
                <a:solidFill>
                  <a:srgbClr val="C00000"/>
                </a:solidFill>
              </a:rPr>
              <a:t>Net Zero</a:t>
            </a:r>
          </a:p>
        </p:txBody>
      </p:sp>
    </p:spTree>
    <p:extLst>
      <p:ext uri="{BB962C8B-B14F-4D97-AF65-F5344CB8AC3E}">
        <p14:creationId xmlns:p14="http://schemas.microsoft.com/office/powerpoint/2010/main" val="331912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7CCBAA-F608-4AD5-9B45-6AB72F6134BC}"/>
              </a:ext>
            </a:extLst>
          </p:cNvPr>
          <p:cNvPicPr>
            <a:picLocks noChangeAspect="1"/>
          </p:cNvPicPr>
          <p:nvPr/>
        </p:nvPicPr>
        <p:blipFill rotWithShape="1">
          <a:blip r:embed="rId2"/>
          <a:srcRect l="2959" t="11033" r="53721" b="30016"/>
          <a:stretch/>
        </p:blipFill>
        <p:spPr>
          <a:xfrm>
            <a:off x="3400148" y="878259"/>
            <a:ext cx="4758432" cy="4288545"/>
          </a:xfrm>
          <a:prstGeom prst="rect">
            <a:avLst/>
          </a:prstGeom>
        </p:spPr>
      </p:pic>
      <p:pic>
        <p:nvPicPr>
          <p:cNvPr id="3" name="Picture 2">
            <a:extLst>
              <a:ext uri="{FF2B5EF4-FFF2-40B4-BE49-F238E27FC236}">
                <a16:creationId xmlns:a16="http://schemas.microsoft.com/office/drawing/2014/main" id="{71A29DFC-CE7F-4BCA-9E62-1BDFC3D3630E}"/>
              </a:ext>
            </a:extLst>
          </p:cNvPr>
          <p:cNvPicPr>
            <a:picLocks noChangeAspect="1"/>
          </p:cNvPicPr>
          <p:nvPr/>
        </p:nvPicPr>
        <p:blipFill rotWithShape="1">
          <a:blip r:embed="rId2"/>
          <a:srcRect l="5774" t="71093" r="19868" b="15437"/>
          <a:stretch/>
        </p:blipFill>
        <p:spPr>
          <a:xfrm>
            <a:off x="3162892" y="5442011"/>
            <a:ext cx="6711096" cy="1136341"/>
          </a:xfrm>
          <a:prstGeom prst="rect">
            <a:avLst/>
          </a:prstGeom>
        </p:spPr>
      </p:pic>
      <p:sp>
        <p:nvSpPr>
          <p:cNvPr id="4" name="TextBox 3">
            <a:extLst>
              <a:ext uri="{FF2B5EF4-FFF2-40B4-BE49-F238E27FC236}">
                <a16:creationId xmlns:a16="http://schemas.microsoft.com/office/drawing/2014/main" id="{A5E54DCB-38EA-4AA2-814B-89B57705719F}"/>
              </a:ext>
            </a:extLst>
          </p:cNvPr>
          <p:cNvSpPr txBox="1"/>
          <p:nvPr/>
        </p:nvSpPr>
        <p:spPr>
          <a:xfrm>
            <a:off x="2727930" y="279648"/>
            <a:ext cx="6736139"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UK Performance by Sector 2000-2020</a:t>
            </a:r>
          </a:p>
        </p:txBody>
      </p:sp>
      <p:sp>
        <p:nvSpPr>
          <p:cNvPr id="5" name="TextBox 4">
            <a:extLst>
              <a:ext uri="{FF2B5EF4-FFF2-40B4-BE49-F238E27FC236}">
                <a16:creationId xmlns:a16="http://schemas.microsoft.com/office/drawing/2014/main" id="{5E872A03-07DF-4BEB-B899-553645921BE2}"/>
              </a:ext>
            </a:extLst>
          </p:cNvPr>
          <p:cNvSpPr txBox="1"/>
          <p:nvPr/>
        </p:nvSpPr>
        <p:spPr>
          <a:xfrm>
            <a:off x="10679837" y="279648"/>
            <a:ext cx="1075936" cy="369332"/>
          </a:xfrm>
          <a:prstGeom prst="rect">
            <a:avLst/>
          </a:prstGeom>
          <a:noFill/>
        </p:spPr>
        <p:txBody>
          <a:bodyPr wrap="none" rtlCol="0">
            <a:spAutoFit/>
          </a:bodyPr>
          <a:lstStyle/>
          <a:p>
            <a:r>
              <a:rPr lang="en-GB" b="1" dirty="0"/>
              <a:t>CCC 2021</a:t>
            </a:r>
          </a:p>
        </p:txBody>
      </p:sp>
    </p:spTree>
    <p:extLst>
      <p:ext uri="{BB962C8B-B14F-4D97-AF65-F5344CB8AC3E}">
        <p14:creationId xmlns:p14="http://schemas.microsoft.com/office/powerpoint/2010/main" val="222192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005BC-92F1-4B0A-A640-56E1149DFFC0}"/>
              </a:ext>
            </a:extLst>
          </p:cNvPr>
          <p:cNvPicPr>
            <a:picLocks noChangeAspect="1"/>
          </p:cNvPicPr>
          <p:nvPr/>
        </p:nvPicPr>
        <p:blipFill>
          <a:blip r:embed="rId2"/>
          <a:stretch>
            <a:fillRect/>
          </a:stretch>
        </p:blipFill>
        <p:spPr>
          <a:xfrm>
            <a:off x="2955961" y="937225"/>
            <a:ext cx="6216614" cy="5034949"/>
          </a:xfrm>
          <a:prstGeom prst="rect">
            <a:avLst/>
          </a:prstGeom>
        </p:spPr>
      </p:pic>
      <p:sp>
        <p:nvSpPr>
          <p:cNvPr id="3" name="TextBox 2">
            <a:extLst>
              <a:ext uri="{FF2B5EF4-FFF2-40B4-BE49-F238E27FC236}">
                <a16:creationId xmlns:a16="http://schemas.microsoft.com/office/drawing/2014/main" id="{2819F86F-BD57-4D1B-9909-8A2EBE0C4C2C}"/>
              </a:ext>
            </a:extLst>
          </p:cNvPr>
          <p:cNvSpPr txBox="1"/>
          <p:nvPr/>
        </p:nvSpPr>
        <p:spPr>
          <a:xfrm>
            <a:off x="10679837" y="279648"/>
            <a:ext cx="1075936" cy="369332"/>
          </a:xfrm>
          <a:prstGeom prst="rect">
            <a:avLst/>
          </a:prstGeom>
          <a:noFill/>
        </p:spPr>
        <p:txBody>
          <a:bodyPr wrap="none" rtlCol="0">
            <a:spAutoFit/>
          </a:bodyPr>
          <a:lstStyle/>
          <a:p>
            <a:r>
              <a:rPr lang="en-GB" b="1" dirty="0"/>
              <a:t>CCC 2021</a:t>
            </a:r>
          </a:p>
        </p:txBody>
      </p:sp>
      <p:sp>
        <p:nvSpPr>
          <p:cNvPr id="4" name="TextBox 3">
            <a:extLst>
              <a:ext uri="{FF2B5EF4-FFF2-40B4-BE49-F238E27FC236}">
                <a16:creationId xmlns:a16="http://schemas.microsoft.com/office/drawing/2014/main" id="{ECC16791-8A10-4A36-96FE-21F9E6E30FD8}"/>
              </a:ext>
            </a:extLst>
          </p:cNvPr>
          <p:cNvSpPr txBox="1"/>
          <p:nvPr/>
        </p:nvSpPr>
        <p:spPr>
          <a:xfrm>
            <a:off x="8924001" y="2653865"/>
            <a:ext cx="3908141" cy="1200329"/>
          </a:xfrm>
          <a:prstGeom prst="rect">
            <a:avLst/>
          </a:prstGeom>
          <a:solidFill>
            <a:schemeClr val="bg1"/>
          </a:solidFill>
        </p:spPr>
        <p:txBody>
          <a:bodyPr wrap="square" rtlCol="0">
            <a:spAutoFit/>
          </a:bodyPr>
          <a:lstStyle/>
          <a:p>
            <a:r>
              <a:rPr lang="en-GB" sz="2400" b="1" dirty="0"/>
              <a:t>Gap to target </a:t>
            </a:r>
          </a:p>
          <a:p>
            <a:r>
              <a:rPr lang="en-GB" sz="2400" b="1" dirty="0"/>
              <a:t>if pre-2020 trends </a:t>
            </a:r>
          </a:p>
          <a:p>
            <a:r>
              <a:rPr lang="en-GB" sz="2400" b="1" dirty="0"/>
              <a:t>continue in every sector</a:t>
            </a:r>
          </a:p>
        </p:txBody>
      </p:sp>
      <p:cxnSp>
        <p:nvCxnSpPr>
          <p:cNvPr id="6" name="Straight Arrow Connector 5">
            <a:extLst>
              <a:ext uri="{FF2B5EF4-FFF2-40B4-BE49-F238E27FC236}">
                <a16:creationId xmlns:a16="http://schemas.microsoft.com/office/drawing/2014/main" id="{2D3ADE84-6D3C-4601-A309-367C779998DD}"/>
              </a:ext>
            </a:extLst>
          </p:cNvPr>
          <p:cNvCxnSpPr/>
          <p:nvPr/>
        </p:nvCxnSpPr>
        <p:spPr>
          <a:xfrm>
            <a:off x="8780016" y="2752078"/>
            <a:ext cx="0" cy="772357"/>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6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02D51-EA78-41E2-8BEE-0C05749C1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00625" cy="6858000"/>
          </a:xfrm>
          <a:prstGeom prst="rect">
            <a:avLst/>
          </a:prstGeom>
        </p:spPr>
      </p:pic>
      <p:sp>
        <p:nvSpPr>
          <p:cNvPr id="4" name="TextBox 3">
            <a:extLst>
              <a:ext uri="{FF2B5EF4-FFF2-40B4-BE49-F238E27FC236}">
                <a16:creationId xmlns:a16="http://schemas.microsoft.com/office/drawing/2014/main" id="{33D2EC60-2077-4B58-8CD8-E6E49C608408}"/>
              </a:ext>
            </a:extLst>
          </p:cNvPr>
          <p:cNvSpPr txBox="1"/>
          <p:nvPr/>
        </p:nvSpPr>
        <p:spPr>
          <a:xfrm>
            <a:off x="5637320" y="967666"/>
            <a:ext cx="4764574" cy="5575052"/>
          </a:xfrm>
          <a:prstGeom prst="rect">
            <a:avLst/>
          </a:prstGeom>
          <a:noFill/>
        </p:spPr>
        <p:txBody>
          <a:bodyPr wrap="none" rtlCol="0">
            <a:spAutoFit/>
          </a:bodyPr>
          <a:lstStyle/>
          <a:p>
            <a:pPr marL="342900" indent="-342900">
              <a:lnSpc>
                <a:spcPct val="150000"/>
              </a:lnSpc>
              <a:buAutoNum type="arabicPeriod"/>
            </a:pPr>
            <a:r>
              <a:rPr lang="en-GB" sz="2400" b="1" dirty="0"/>
              <a:t>Make your voice heard</a:t>
            </a:r>
          </a:p>
          <a:p>
            <a:pPr marL="342900" indent="-342900">
              <a:lnSpc>
                <a:spcPct val="150000"/>
              </a:lnSpc>
              <a:buAutoNum type="arabicPeriod"/>
            </a:pPr>
            <a:r>
              <a:rPr lang="en-GB" sz="2400" b="1" dirty="0"/>
              <a:t>Eat less meat and dairy</a:t>
            </a:r>
          </a:p>
          <a:p>
            <a:pPr marL="342900" indent="-342900">
              <a:lnSpc>
                <a:spcPct val="150000"/>
              </a:lnSpc>
              <a:buAutoNum type="arabicPeriod"/>
            </a:pPr>
            <a:r>
              <a:rPr lang="en-GB" sz="2400" b="1" dirty="0"/>
              <a:t>Cut back on flying</a:t>
            </a:r>
          </a:p>
          <a:p>
            <a:pPr marL="342900" indent="-342900">
              <a:lnSpc>
                <a:spcPct val="150000"/>
              </a:lnSpc>
              <a:buAutoNum type="arabicPeriod"/>
            </a:pPr>
            <a:r>
              <a:rPr lang="en-GB" sz="2400" b="1" dirty="0"/>
              <a:t>Leave your car at home</a:t>
            </a:r>
          </a:p>
          <a:p>
            <a:pPr marL="342900" indent="-342900">
              <a:lnSpc>
                <a:spcPct val="150000"/>
              </a:lnSpc>
              <a:buAutoNum type="arabicPeriod"/>
            </a:pPr>
            <a:r>
              <a:rPr lang="en-GB" sz="2400" b="1" dirty="0"/>
              <a:t>Reduce your energy use and bills</a:t>
            </a:r>
          </a:p>
          <a:p>
            <a:pPr marL="342900" indent="-342900">
              <a:lnSpc>
                <a:spcPct val="150000"/>
              </a:lnSpc>
              <a:buAutoNum type="arabicPeriod"/>
            </a:pPr>
            <a:r>
              <a:rPr lang="en-GB" sz="2400" b="1" dirty="0"/>
              <a:t>Respect &amp; protect open spaces</a:t>
            </a:r>
          </a:p>
          <a:p>
            <a:pPr marL="342900" indent="-342900">
              <a:lnSpc>
                <a:spcPct val="150000"/>
              </a:lnSpc>
              <a:buAutoNum type="arabicPeriod"/>
            </a:pPr>
            <a:r>
              <a:rPr lang="en-GB" sz="2400" b="1" dirty="0"/>
              <a:t>Invest your money wisely</a:t>
            </a:r>
          </a:p>
          <a:p>
            <a:pPr marL="342900" indent="-342900">
              <a:lnSpc>
                <a:spcPct val="150000"/>
              </a:lnSpc>
              <a:buAutoNum type="arabicPeriod"/>
            </a:pPr>
            <a:r>
              <a:rPr lang="en-GB" sz="2400" b="1" dirty="0"/>
              <a:t>Cut consumption &amp; waste</a:t>
            </a:r>
          </a:p>
          <a:p>
            <a:pPr marL="342900" indent="-342900">
              <a:lnSpc>
                <a:spcPct val="150000"/>
              </a:lnSpc>
              <a:buAutoNum type="arabicPeriod"/>
            </a:pPr>
            <a:r>
              <a:rPr lang="en-GB" sz="2400" b="1" dirty="0"/>
              <a:t>Talk about the changes you make</a:t>
            </a:r>
          </a:p>
          <a:p>
            <a:pPr marL="342900" indent="-342900">
              <a:lnSpc>
                <a:spcPct val="150000"/>
              </a:lnSpc>
              <a:buAutoNum type="arabicPeriod"/>
            </a:pPr>
            <a:endParaRPr lang="en-GB" sz="2400" b="1" dirty="0"/>
          </a:p>
        </p:txBody>
      </p:sp>
      <p:sp>
        <p:nvSpPr>
          <p:cNvPr id="5" name="TextBox 4">
            <a:extLst>
              <a:ext uri="{FF2B5EF4-FFF2-40B4-BE49-F238E27FC236}">
                <a16:creationId xmlns:a16="http://schemas.microsoft.com/office/drawing/2014/main" id="{9DEFD785-EF67-4E88-8EFD-236D2C88CF40}"/>
              </a:ext>
            </a:extLst>
          </p:cNvPr>
          <p:cNvSpPr txBox="1"/>
          <p:nvPr/>
        </p:nvSpPr>
        <p:spPr>
          <a:xfrm>
            <a:off x="5362113" y="195309"/>
            <a:ext cx="184731" cy="369332"/>
          </a:xfrm>
          <a:prstGeom prst="rect">
            <a:avLst/>
          </a:prstGeom>
          <a:noFill/>
        </p:spPr>
        <p:txBody>
          <a:bodyPr wrap="none" rtlCol="0">
            <a:spAutoFit/>
          </a:bodyPr>
          <a:lstStyle/>
          <a:p>
            <a:endParaRPr lang="en-GB" dirty="0"/>
          </a:p>
        </p:txBody>
      </p:sp>
      <p:sp>
        <p:nvSpPr>
          <p:cNvPr id="6" name="Rectangle 5">
            <a:extLst>
              <a:ext uri="{FF2B5EF4-FFF2-40B4-BE49-F238E27FC236}">
                <a16:creationId xmlns:a16="http://schemas.microsoft.com/office/drawing/2014/main" id="{67CA32AF-36AB-45EF-AFA2-7D4FBFFEB450}"/>
              </a:ext>
            </a:extLst>
          </p:cNvPr>
          <p:cNvSpPr/>
          <p:nvPr/>
        </p:nvSpPr>
        <p:spPr>
          <a:xfrm>
            <a:off x="5362113" y="195309"/>
            <a:ext cx="6169979" cy="369332"/>
          </a:xfrm>
          <a:prstGeom prst="rect">
            <a:avLst/>
          </a:prstGeom>
        </p:spPr>
        <p:txBody>
          <a:bodyPr wrap="square">
            <a:spAutoFit/>
          </a:bodyPr>
          <a:lstStyle/>
          <a:p>
            <a:r>
              <a:rPr lang="en-GB" dirty="0">
                <a:solidFill>
                  <a:schemeClr val="accent1">
                    <a:lumMod val="75000"/>
                  </a:schemeClr>
                </a:solidFill>
              </a:rPr>
              <a:t>http://www.imperial.ac.uk/grantham/publications/infographics/</a:t>
            </a:r>
          </a:p>
        </p:txBody>
      </p:sp>
    </p:spTree>
    <p:extLst>
      <p:ext uri="{BB962C8B-B14F-4D97-AF65-F5344CB8AC3E}">
        <p14:creationId xmlns:p14="http://schemas.microsoft.com/office/powerpoint/2010/main" val="968436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CE9616-F740-4C31-A049-7882CD1C26C6}"/>
              </a:ext>
            </a:extLst>
          </p:cNvPr>
          <p:cNvGrpSpPr/>
          <p:nvPr/>
        </p:nvGrpSpPr>
        <p:grpSpPr>
          <a:xfrm>
            <a:off x="619125" y="2636750"/>
            <a:ext cx="11315700" cy="1963378"/>
            <a:chOff x="619125" y="2351013"/>
            <a:chExt cx="11315700" cy="1963378"/>
          </a:xfrm>
        </p:grpSpPr>
        <p:sp>
          <p:nvSpPr>
            <p:cNvPr id="3" name="TextBox 2">
              <a:extLst>
                <a:ext uri="{FF2B5EF4-FFF2-40B4-BE49-F238E27FC236}">
                  <a16:creationId xmlns:a16="http://schemas.microsoft.com/office/drawing/2014/main" id="{422D5261-EF36-49F0-8BD3-F2DB69AE22E7}"/>
                </a:ext>
              </a:extLst>
            </p:cNvPr>
            <p:cNvSpPr txBox="1"/>
            <p:nvPr/>
          </p:nvSpPr>
          <p:spPr>
            <a:xfrm>
              <a:off x="619125" y="2744731"/>
              <a:ext cx="11315700" cy="1569660"/>
            </a:xfrm>
            <a:prstGeom prst="rect">
              <a:avLst/>
            </a:prstGeom>
            <a:noFill/>
          </p:spPr>
          <p:txBody>
            <a:bodyPr wrap="square">
              <a:spAutoFit/>
            </a:bodyPr>
            <a:lstStyle/>
            <a:p>
              <a:r>
                <a:rPr lang="en-GB" sz="2400" dirty="0"/>
                <a:t>“The scientific evidence is unequivocal: </a:t>
              </a:r>
            </a:p>
            <a:p>
              <a:r>
                <a:rPr lang="en-GB" sz="2400" dirty="0"/>
                <a:t>     climate change is a threat to human wellbeing &amp; the health of the planet.        </a:t>
              </a:r>
            </a:p>
            <a:p>
              <a:r>
                <a:rPr lang="en-GB" sz="2400" dirty="0"/>
                <a:t>Any further delay in concerted global action will miss </a:t>
              </a:r>
            </a:p>
            <a:p>
              <a:r>
                <a:rPr lang="en-GB" sz="2400" dirty="0"/>
                <a:t>	a brief &amp; rapidly closing window to secure a liveable future.”</a:t>
              </a:r>
            </a:p>
          </p:txBody>
        </p:sp>
        <p:sp>
          <p:nvSpPr>
            <p:cNvPr id="4" name="TextBox 3">
              <a:extLst>
                <a:ext uri="{FF2B5EF4-FFF2-40B4-BE49-F238E27FC236}">
                  <a16:creationId xmlns:a16="http://schemas.microsoft.com/office/drawing/2014/main" id="{FF2F72DF-B54E-456F-84CE-999DAA2AEDA3}"/>
                </a:ext>
              </a:extLst>
            </p:cNvPr>
            <p:cNvSpPr txBox="1"/>
            <p:nvPr/>
          </p:nvSpPr>
          <p:spPr>
            <a:xfrm>
              <a:off x="1078535" y="2351013"/>
              <a:ext cx="5335050" cy="523220"/>
            </a:xfrm>
            <a:prstGeom prst="rect">
              <a:avLst/>
            </a:prstGeom>
            <a:noFill/>
          </p:spPr>
          <p:txBody>
            <a:bodyPr wrap="none" rtlCol="0">
              <a:spAutoFit/>
            </a:bodyPr>
            <a:lstStyle/>
            <a:p>
              <a:r>
                <a:rPr lang="en-GB" sz="2800" b="1" dirty="0">
                  <a:solidFill>
                    <a:schemeClr val="accent1">
                      <a:lumMod val="75000"/>
                    </a:schemeClr>
                  </a:solidFill>
                  <a:ea typeface="Verdana" panose="020B0604030504040204" pitchFamily="34" charset="0"/>
                </a:rPr>
                <a:t>Working Group 2 Report, Feb 2022</a:t>
              </a:r>
            </a:p>
          </p:txBody>
        </p:sp>
      </p:grpSp>
      <p:grpSp>
        <p:nvGrpSpPr>
          <p:cNvPr id="8" name="Group 7">
            <a:extLst>
              <a:ext uri="{FF2B5EF4-FFF2-40B4-BE49-F238E27FC236}">
                <a16:creationId xmlns:a16="http://schemas.microsoft.com/office/drawing/2014/main" id="{340E4BB5-7055-4D1D-8255-F89E05D23B6B}"/>
              </a:ext>
            </a:extLst>
          </p:cNvPr>
          <p:cNvGrpSpPr/>
          <p:nvPr/>
        </p:nvGrpSpPr>
        <p:grpSpPr>
          <a:xfrm>
            <a:off x="619125" y="4708109"/>
            <a:ext cx="8998745" cy="1612890"/>
            <a:chOff x="619125" y="4708109"/>
            <a:chExt cx="8998745" cy="1612890"/>
          </a:xfrm>
        </p:grpSpPr>
        <p:sp>
          <p:nvSpPr>
            <p:cNvPr id="5" name="TextBox 4">
              <a:extLst>
                <a:ext uri="{FF2B5EF4-FFF2-40B4-BE49-F238E27FC236}">
                  <a16:creationId xmlns:a16="http://schemas.microsoft.com/office/drawing/2014/main" id="{3996803F-240D-4853-8F20-C1E5FC247028}"/>
                </a:ext>
              </a:extLst>
            </p:cNvPr>
            <p:cNvSpPr txBox="1"/>
            <p:nvPr/>
          </p:nvSpPr>
          <p:spPr>
            <a:xfrm>
              <a:off x="1078535" y="4708109"/>
              <a:ext cx="5335050" cy="523220"/>
            </a:xfrm>
            <a:prstGeom prst="rect">
              <a:avLst/>
            </a:prstGeom>
            <a:noFill/>
          </p:spPr>
          <p:txBody>
            <a:bodyPr wrap="none" rtlCol="0">
              <a:spAutoFit/>
            </a:bodyPr>
            <a:lstStyle/>
            <a:p>
              <a:r>
                <a:rPr lang="en-GB" sz="2800" b="1" dirty="0">
                  <a:solidFill>
                    <a:schemeClr val="accent1">
                      <a:lumMod val="75000"/>
                    </a:schemeClr>
                  </a:solidFill>
                  <a:ea typeface="Verdana" panose="020B0604030504040204" pitchFamily="34" charset="0"/>
                </a:rPr>
                <a:t>Working Group 3 Report, Feb 2022</a:t>
              </a:r>
            </a:p>
          </p:txBody>
        </p:sp>
        <p:sp>
          <p:nvSpPr>
            <p:cNvPr id="6" name="TextBox 5">
              <a:extLst>
                <a:ext uri="{FF2B5EF4-FFF2-40B4-BE49-F238E27FC236}">
                  <a16:creationId xmlns:a16="http://schemas.microsoft.com/office/drawing/2014/main" id="{526DAC8E-16D2-4842-88C6-B5CABA18A42B}"/>
                </a:ext>
              </a:extLst>
            </p:cNvPr>
            <p:cNvSpPr txBox="1"/>
            <p:nvPr/>
          </p:nvSpPr>
          <p:spPr>
            <a:xfrm>
              <a:off x="619125" y="5120670"/>
              <a:ext cx="8998745" cy="1200329"/>
            </a:xfrm>
            <a:prstGeom prst="rect">
              <a:avLst/>
            </a:prstGeom>
            <a:noFill/>
          </p:spPr>
          <p:txBody>
            <a:bodyPr wrap="none" rtlCol="0">
              <a:spAutoFit/>
            </a:bodyPr>
            <a:lstStyle/>
            <a:p>
              <a:r>
                <a:rPr lang="en-GB" sz="2400" dirty="0"/>
                <a:t>“The evidence is clear: the time for action is now. </a:t>
              </a:r>
            </a:p>
            <a:p>
              <a:r>
                <a:rPr lang="en-GB" sz="2400" dirty="0"/>
                <a:t>					We can halve emissions by 2030.”</a:t>
              </a:r>
            </a:p>
            <a:p>
              <a:r>
                <a:rPr lang="en-GB" sz="2400" dirty="0"/>
                <a:t>“It’s now or never.”</a:t>
              </a:r>
            </a:p>
          </p:txBody>
        </p:sp>
      </p:grpSp>
      <p:sp>
        <p:nvSpPr>
          <p:cNvPr id="7" name="TextBox 6">
            <a:extLst>
              <a:ext uri="{FF2B5EF4-FFF2-40B4-BE49-F238E27FC236}">
                <a16:creationId xmlns:a16="http://schemas.microsoft.com/office/drawing/2014/main" id="{7AE7C062-60F7-420F-8ED8-3E3CE62CFB21}"/>
              </a:ext>
            </a:extLst>
          </p:cNvPr>
          <p:cNvSpPr txBox="1"/>
          <p:nvPr/>
        </p:nvSpPr>
        <p:spPr>
          <a:xfrm>
            <a:off x="1257300" y="249938"/>
            <a:ext cx="9166292" cy="830997"/>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rPr>
              <a:t>Intergovernmental Panel on Climate Change (IPCC)</a:t>
            </a:r>
          </a:p>
          <a:p>
            <a:pPr algn="ctr"/>
            <a:r>
              <a:rPr lang="en-GB" sz="2400" b="1" dirty="0">
                <a:latin typeface="Verdana" panose="020B0604030504040204" pitchFamily="34" charset="0"/>
                <a:ea typeface="Verdana" panose="020B0604030504040204" pitchFamily="34" charset="0"/>
              </a:rPr>
              <a:t>6</a:t>
            </a:r>
            <a:r>
              <a:rPr lang="en-GB" sz="2400" b="1" baseline="30000" dirty="0">
                <a:latin typeface="Verdana" panose="020B0604030504040204" pitchFamily="34" charset="0"/>
                <a:ea typeface="Verdana" panose="020B0604030504040204" pitchFamily="34" charset="0"/>
              </a:rPr>
              <a:t>th</a:t>
            </a:r>
            <a:r>
              <a:rPr lang="en-GB" sz="2400" b="1" dirty="0">
                <a:latin typeface="Verdana" panose="020B0604030504040204" pitchFamily="34" charset="0"/>
                <a:ea typeface="Verdana" panose="020B0604030504040204" pitchFamily="34" charset="0"/>
              </a:rPr>
              <a:t> Assessment Report</a:t>
            </a:r>
          </a:p>
        </p:txBody>
      </p:sp>
      <p:grpSp>
        <p:nvGrpSpPr>
          <p:cNvPr id="12" name="Group 11">
            <a:extLst>
              <a:ext uri="{FF2B5EF4-FFF2-40B4-BE49-F238E27FC236}">
                <a16:creationId xmlns:a16="http://schemas.microsoft.com/office/drawing/2014/main" id="{1A7F3388-D5E6-473B-96BB-452EBDDA6810}"/>
              </a:ext>
            </a:extLst>
          </p:cNvPr>
          <p:cNvGrpSpPr/>
          <p:nvPr/>
        </p:nvGrpSpPr>
        <p:grpSpPr>
          <a:xfrm>
            <a:off x="333375" y="1185979"/>
            <a:ext cx="11631130" cy="1271689"/>
            <a:chOff x="333375" y="1185979"/>
            <a:chExt cx="11631130" cy="1271689"/>
          </a:xfrm>
        </p:grpSpPr>
        <p:sp>
          <p:nvSpPr>
            <p:cNvPr id="11" name="TextBox 10">
              <a:extLst>
                <a:ext uri="{FF2B5EF4-FFF2-40B4-BE49-F238E27FC236}">
                  <a16:creationId xmlns:a16="http://schemas.microsoft.com/office/drawing/2014/main" id="{5792A5D6-079C-4205-BAFA-0704C210A911}"/>
                </a:ext>
              </a:extLst>
            </p:cNvPr>
            <p:cNvSpPr txBox="1"/>
            <p:nvPr/>
          </p:nvSpPr>
          <p:spPr>
            <a:xfrm>
              <a:off x="333375" y="1626671"/>
              <a:ext cx="11631130" cy="830997"/>
            </a:xfrm>
            <a:prstGeom prst="rect">
              <a:avLst/>
            </a:prstGeom>
            <a:noFill/>
          </p:spPr>
          <p:txBody>
            <a:bodyPr wrap="square" rtlCol="0">
              <a:spAutoFit/>
            </a:bodyPr>
            <a:lstStyle/>
            <a:p>
              <a:r>
                <a:rPr lang="en-GB" sz="2400" dirty="0"/>
                <a:t>“Unless there are immediate, rapid, and large-scale reductions in greenhouse gas emissions, 	limiting warming to 1.5°C will be beyond reach.”</a:t>
              </a:r>
            </a:p>
          </p:txBody>
        </p:sp>
        <p:sp>
          <p:nvSpPr>
            <p:cNvPr id="2" name="TextBox 1">
              <a:extLst>
                <a:ext uri="{FF2B5EF4-FFF2-40B4-BE49-F238E27FC236}">
                  <a16:creationId xmlns:a16="http://schemas.microsoft.com/office/drawing/2014/main" id="{84CB8629-DB01-4F9E-9CBA-D083582A4C7B}"/>
                </a:ext>
              </a:extLst>
            </p:cNvPr>
            <p:cNvSpPr txBox="1"/>
            <p:nvPr/>
          </p:nvSpPr>
          <p:spPr>
            <a:xfrm>
              <a:off x="1078535" y="1185979"/>
              <a:ext cx="5400196" cy="523220"/>
            </a:xfrm>
            <a:prstGeom prst="rect">
              <a:avLst/>
            </a:prstGeom>
            <a:noFill/>
          </p:spPr>
          <p:txBody>
            <a:bodyPr wrap="none" rtlCol="0">
              <a:spAutoFit/>
            </a:bodyPr>
            <a:lstStyle/>
            <a:p>
              <a:r>
                <a:rPr lang="en-GB" sz="2800" b="1" dirty="0">
                  <a:solidFill>
                    <a:schemeClr val="accent1">
                      <a:lumMod val="75000"/>
                    </a:schemeClr>
                  </a:solidFill>
                  <a:ea typeface="Verdana" panose="020B0604030504040204" pitchFamily="34" charset="0"/>
                </a:rPr>
                <a:t>Working Group 1 Report, Nov 2021</a:t>
              </a:r>
              <a:endParaRPr lang="en-GB" sz="2800" dirty="0"/>
            </a:p>
          </p:txBody>
        </p:sp>
      </p:grpSp>
    </p:spTree>
    <p:extLst>
      <p:ext uri="{BB962C8B-B14F-4D97-AF65-F5344CB8AC3E}">
        <p14:creationId xmlns:p14="http://schemas.microsoft.com/office/powerpoint/2010/main" val="257173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D536D-092E-4ADD-ADC7-C1EB071E82B2}"/>
              </a:ext>
            </a:extLst>
          </p:cNvPr>
          <p:cNvPicPr>
            <a:picLocks noChangeAspect="1"/>
          </p:cNvPicPr>
          <p:nvPr/>
        </p:nvPicPr>
        <p:blipFill>
          <a:blip r:embed="rId2"/>
          <a:stretch>
            <a:fillRect/>
          </a:stretch>
        </p:blipFill>
        <p:spPr>
          <a:xfrm>
            <a:off x="1518082" y="1251813"/>
            <a:ext cx="3284737" cy="4639691"/>
          </a:xfrm>
          <a:prstGeom prst="rect">
            <a:avLst/>
          </a:prstGeom>
        </p:spPr>
      </p:pic>
      <p:sp>
        <p:nvSpPr>
          <p:cNvPr id="2" name="TextBox 1">
            <a:extLst>
              <a:ext uri="{FF2B5EF4-FFF2-40B4-BE49-F238E27FC236}">
                <a16:creationId xmlns:a16="http://schemas.microsoft.com/office/drawing/2014/main" id="{48D79A73-F46B-4DEE-AEAE-3E48B51783C3}"/>
              </a:ext>
            </a:extLst>
          </p:cNvPr>
          <p:cNvSpPr txBox="1"/>
          <p:nvPr/>
        </p:nvSpPr>
        <p:spPr>
          <a:xfrm>
            <a:off x="407451" y="6059556"/>
            <a:ext cx="5123337" cy="369332"/>
          </a:xfrm>
          <a:prstGeom prst="rect">
            <a:avLst/>
          </a:prstGeom>
          <a:noFill/>
        </p:spPr>
        <p:txBody>
          <a:bodyPr wrap="square" rtlCol="0">
            <a:spAutoFit/>
          </a:bodyPr>
          <a:lstStyle/>
          <a:p>
            <a:pPr algn="ctr"/>
            <a:r>
              <a:rPr lang="en-GB" dirty="0">
                <a:hlinkClick r:id="rId3"/>
              </a:rPr>
              <a:t>http://www.imperial.ac.uk/grantham/publications/</a:t>
            </a:r>
            <a:endParaRPr lang="en-GB" dirty="0"/>
          </a:p>
        </p:txBody>
      </p:sp>
      <p:sp>
        <p:nvSpPr>
          <p:cNvPr id="5" name="TextBox 4">
            <a:extLst>
              <a:ext uri="{FF2B5EF4-FFF2-40B4-BE49-F238E27FC236}">
                <a16:creationId xmlns:a16="http://schemas.microsoft.com/office/drawing/2014/main" id="{7EF6E756-840A-46E1-A686-105AA6884E31}"/>
              </a:ext>
            </a:extLst>
          </p:cNvPr>
          <p:cNvSpPr txBox="1"/>
          <p:nvPr/>
        </p:nvSpPr>
        <p:spPr>
          <a:xfrm>
            <a:off x="3773009" y="316804"/>
            <a:ext cx="5158785"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Co-benefits of climate action</a:t>
            </a:r>
          </a:p>
        </p:txBody>
      </p:sp>
      <p:grpSp>
        <p:nvGrpSpPr>
          <p:cNvPr id="6" name="Group 5">
            <a:extLst>
              <a:ext uri="{FF2B5EF4-FFF2-40B4-BE49-F238E27FC236}">
                <a16:creationId xmlns:a16="http://schemas.microsoft.com/office/drawing/2014/main" id="{873EA12D-3C13-4458-82D1-2E6A021B531A}"/>
              </a:ext>
            </a:extLst>
          </p:cNvPr>
          <p:cNvGrpSpPr/>
          <p:nvPr/>
        </p:nvGrpSpPr>
        <p:grpSpPr>
          <a:xfrm>
            <a:off x="7128676" y="781831"/>
            <a:ext cx="4433578" cy="5297700"/>
            <a:chOff x="7128676" y="781831"/>
            <a:chExt cx="4433578" cy="5297700"/>
          </a:xfrm>
        </p:grpSpPr>
        <p:pic>
          <p:nvPicPr>
            <p:cNvPr id="8" name="Picture 7" descr="A close up of a map&#10;&#10;Description automatically generated">
              <a:extLst>
                <a:ext uri="{FF2B5EF4-FFF2-40B4-BE49-F238E27FC236}">
                  <a16:creationId xmlns:a16="http://schemas.microsoft.com/office/drawing/2014/main" id="{4F5F001F-4B95-412E-BF39-3669160B9EB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645830" y="1439840"/>
              <a:ext cx="3187886" cy="4639691"/>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78D3C416-82BA-4E81-AA77-24384D93AE98}"/>
                </a:ext>
              </a:extLst>
            </p:cNvPr>
            <p:cNvSpPr txBox="1"/>
            <p:nvPr/>
          </p:nvSpPr>
          <p:spPr>
            <a:xfrm>
              <a:off x="7128676" y="781831"/>
              <a:ext cx="4433578" cy="369332"/>
            </a:xfrm>
            <a:prstGeom prst="rect">
              <a:avLst/>
            </a:prstGeom>
            <a:noFill/>
          </p:spPr>
          <p:txBody>
            <a:bodyPr wrap="square" rtlCol="0">
              <a:spAutoFit/>
            </a:bodyPr>
            <a:lstStyle/>
            <a:p>
              <a:r>
                <a:rPr lang="en-GB" dirty="0">
                  <a:hlinkClick r:id="rId5"/>
                </a:rPr>
                <a:t>www.ashden.org/programmes/co-benefits</a:t>
              </a:r>
              <a:r>
                <a:rPr lang="en-GB" dirty="0"/>
                <a:t> </a:t>
              </a:r>
            </a:p>
          </p:txBody>
        </p:sp>
      </p:grpSp>
      <p:sp>
        <p:nvSpPr>
          <p:cNvPr id="10" name="Rectangle 9">
            <a:extLst>
              <a:ext uri="{FF2B5EF4-FFF2-40B4-BE49-F238E27FC236}">
                <a16:creationId xmlns:a16="http://schemas.microsoft.com/office/drawing/2014/main" id="{0AEE636C-32DE-4426-9746-574F6200B114}"/>
              </a:ext>
            </a:extLst>
          </p:cNvPr>
          <p:cNvSpPr/>
          <p:nvPr/>
        </p:nvSpPr>
        <p:spPr>
          <a:xfrm>
            <a:off x="2969119" y="3070403"/>
            <a:ext cx="6096000" cy="2062103"/>
          </a:xfrm>
          <a:prstGeom prst="rect">
            <a:avLst/>
          </a:prstGeom>
          <a:solidFill>
            <a:schemeClr val="accent2">
              <a:lumMod val="40000"/>
              <a:lumOff val="60000"/>
            </a:schemeClr>
          </a:solidFill>
        </p:spPr>
        <p:txBody>
          <a:bodyPr>
            <a:spAutoFit/>
          </a:bodyPr>
          <a:lstStyle/>
          <a:p>
            <a:r>
              <a:rPr lang="en-GB" sz="3200" b="1" dirty="0"/>
              <a:t>Health and the NHS</a:t>
            </a:r>
          </a:p>
          <a:p>
            <a:r>
              <a:rPr lang="en-GB" sz="3200" b="1" dirty="0"/>
              <a:t>Immigration and security</a:t>
            </a:r>
          </a:p>
          <a:p>
            <a:r>
              <a:rPr lang="en-GB" sz="3200" b="1" dirty="0"/>
              <a:t>The economy and unemployment</a:t>
            </a:r>
          </a:p>
          <a:p>
            <a:r>
              <a:rPr lang="en-GB" sz="3200" b="1" dirty="0"/>
              <a:t>Poverty, housing and inequality</a:t>
            </a:r>
          </a:p>
        </p:txBody>
      </p:sp>
    </p:spTree>
    <p:extLst>
      <p:ext uri="{BB962C8B-B14F-4D97-AF65-F5344CB8AC3E}">
        <p14:creationId xmlns:p14="http://schemas.microsoft.com/office/powerpoint/2010/main" val="42573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D404AC-081A-4653-90DC-0C805F24CABB}"/>
              </a:ext>
            </a:extLst>
          </p:cNvPr>
          <p:cNvPicPr>
            <a:picLocks noChangeAspect="1"/>
          </p:cNvPicPr>
          <p:nvPr/>
        </p:nvPicPr>
        <p:blipFill>
          <a:blip r:embed="rId2"/>
          <a:stretch>
            <a:fillRect/>
          </a:stretch>
        </p:blipFill>
        <p:spPr>
          <a:xfrm>
            <a:off x="128468" y="372855"/>
            <a:ext cx="8580526" cy="4873847"/>
          </a:xfrm>
          <a:prstGeom prst="rect">
            <a:avLst/>
          </a:prstGeom>
        </p:spPr>
      </p:pic>
      <p:sp>
        <p:nvSpPr>
          <p:cNvPr id="3" name="Rectangle 2">
            <a:extLst>
              <a:ext uri="{FF2B5EF4-FFF2-40B4-BE49-F238E27FC236}">
                <a16:creationId xmlns:a16="http://schemas.microsoft.com/office/drawing/2014/main" id="{44DE9A5D-43FA-44E8-A756-F0867B080061}"/>
              </a:ext>
            </a:extLst>
          </p:cNvPr>
          <p:cNvSpPr/>
          <p:nvPr/>
        </p:nvSpPr>
        <p:spPr>
          <a:xfrm>
            <a:off x="97654" y="5369641"/>
            <a:ext cx="8380521" cy="369332"/>
          </a:xfrm>
          <a:prstGeom prst="rect">
            <a:avLst/>
          </a:prstGeom>
        </p:spPr>
        <p:txBody>
          <a:bodyPr wrap="square">
            <a:spAutoFit/>
          </a:bodyPr>
          <a:lstStyle/>
          <a:p>
            <a:r>
              <a:rPr lang="en-GB" dirty="0">
                <a:hlinkClick r:id="rId3"/>
              </a:rPr>
              <a:t>https://ashden.org/wp-content/uploads/2020/08/31-Climate-Actions-for-Councils.pdf</a:t>
            </a:r>
            <a:r>
              <a:rPr lang="en-GB" dirty="0"/>
              <a:t> </a:t>
            </a:r>
          </a:p>
        </p:txBody>
      </p:sp>
      <p:sp>
        <p:nvSpPr>
          <p:cNvPr id="4" name="TextBox 3">
            <a:extLst>
              <a:ext uri="{FF2B5EF4-FFF2-40B4-BE49-F238E27FC236}">
                <a16:creationId xmlns:a16="http://schemas.microsoft.com/office/drawing/2014/main" id="{20E476EE-C470-4283-90ED-940F8C9D8B1B}"/>
              </a:ext>
            </a:extLst>
          </p:cNvPr>
          <p:cNvSpPr txBox="1"/>
          <p:nvPr/>
        </p:nvSpPr>
        <p:spPr>
          <a:xfrm>
            <a:off x="8895425" y="1526959"/>
            <a:ext cx="2840201" cy="3046988"/>
          </a:xfrm>
          <a:prstGeom prst="rect">
            <a:avLst/>
          </a:prstGeom>
          <a:noFill/>
        </p:spPr>
        <p:txBody>
          <a:bodyPr wrap="none" rtlCol="0">
            <a:spAutoFit/>
          </a:bodyPr>
          <a:lstStyle/>
          <a:p>
            <a:pPr marL="342900" indent="-342900">
              <a:buAutoNum type="arabicPeriod"/>
            </a:pPr>
            <a:r>
              <a:rPr lang="en-GB" sz="2400" b="1" dirty="0"/>
              <a:t>Raising money</a:t>
            </a:r>
          </a:p>
          <a:p>
            <a:pPr marL="342900" indent="-342900">
              <a:buAutoNum type="arabicPeriod"/>
            </a:pPr>
            <a:r>
              <a:rPr lang="en-GB" sz="2400" b="1" dirty="0"/>
              <a:t>Buildings</a:t>
            </a:r>
          </a:p>
          <a:p>
            <a:pPr marL="342900" indent="-342900">
              <a:buAutoNum type="arabicPeriod"/>
            </a:pPr>
            <a:r>
              <a:rPr lang="en-GB" sz="2400" b="1" dirty="0"/>
              <a:t>Transport</a:t>
            </a:r>
          </a:p>
          <a:p>
            <a:pPr marL="342900" indent="-342900">
              <a:buAutoNum type="arabicPeriod"/>
            </a:pPr>
            <a:r>
              <a:rPr lang="en-GB" sz="2400" b="1" dirty="0"/>
              <a:t>Council’s estate</a:t>
            </a:r>
          </a:p>
          <a:p>
            <a:pPr marL="342900" indent="-342900">
              <a:buAutoNum type="arabicPeriod"/>
            </a:pPr>
            <a:r>
              <a:rPr lang="en-GB" sz="2400" b="1" dirty="0"/>
              <a:t>Power generation</a:t>
            </a:r>
          </a:p>
          <a:p>
            <a:pPr marL="342900" indent="-342900">
              <a:buAutoNum type="arabicPeriod"/>
            </a:pPr>
            <a:r>
              <a:rPr lang="en-GB" sz="2400" b="1" dirty="0"/>
              <a:t>Waste</a:t>
            </a:r>
          </a:p>
          <a:p>
            <a:pPr marL="342900" indent="-342900">
              <a:buAutoNum type="arabicPeriod"/>
            </a:pPr>
            <a:r>
              <a:rPr lang="en-GB" sz="2400" b="1" dirty="0"/>
              <a:t>Land use</a:t>
            </a:r>
          </a:p>
          <a:p>
            <a:pPr marL="342900" indent="-342900">
              <a:buAutoNum type="arabicPeriod"/>
            </a:pPr>
            <a:r>
              <a:rPr lang="en-GB" sz="2400" b="1" dirty="0"/>
              <a:t>Influencing others</a:t>
            </a:r>
          </a:p>
        </p:txBody>
      </p:sp>
    </p:spTree>
    <p:extLst>
      <p:ext uri="{BB962C8B-B14F-4D97-AF65-F5344CB8AC3E}">
        <p14:creationId xmlns:p14="http://schemas.microsoft.com/office/powerpoint/2010/main" val="278526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0DE542-4BEB-4243-88A8-8939B19557B6}"/>
              </a:ext>
            </a:extLst>
          </p:cNvPr>
          <p:cNvPicPr>
            <a:picLocks noChangeAspect="1"/>
          </p:cNvPicPr>
          <p:nvPr/>
        </p:nvPicPr>
        <p:blipFill>
          <a:blip r:embed="rId2"/>
          <a:stretch>
            <a:fillRect/>
          </a:stretch>
        </p:blipFill>
        <p:spPr>
          <a:xfrm>
            <a:off x="1632206" y="279648"/>
            <a:ext cx="7834938" cy="6378604"/>
          </a:xfrm>
          <a:prstGeom prst="rect">
            <a:avLst/>
          </a:prstGeom>
        </p:spPr>
      </p:pic>
      <p:sp>
        <p:nvSpPr>
          <p:cNvPr id="3" name="TextBox 2">
            <a:extLst>
              <a:ext uri="{FF2B5EF4-FFF2-40B4-BE49-F238E27FC236}">
                <a16:creationId xmlns:a16="http://schemas.microsoft.com/office/drawing/2014/main" id="{DC85507B-4760-40E7-8BFC-808BB99976DE}"/>
              </a:ext>
            </a:extLst>
          </p:cNvPr>
          <p:cNvSpPr txBox="1"/>
          <p:nvPr/>
        </p:nvSpPr>
        <p:spPr>
          <a:xfrm>
            <a:off x="10679837" y="279648"/>
            <a:ext cx="1170513" cy="400110"/>
          </a:xfrm>
          <a:prstGeom prst="rect">
            <a:avLst/>
          </a:prstGeom>
          <a:noFill/>
        </p:spPr>
        <p:txBody>
          <a:bodyPr wrap="none" rtlCol="0">
            <a:spAutoFit/>
          </a:bodyPr>
          <a:lstStyle/>
          <a:p>
            <a:r>
              <a:rPr lang="en-GB" sz="2000" b="1" dirty="0"/>
              <a:t>CCC 2021</a:t>
            </a:r>
          </a:p>
        </p:txBody>
      </p:sp>
    </p:spTree>
    <p:extLst>
      <p:ext uri="{BB962C8B-B14F-4D97-AF65-F5344CB8AC3E}">
        <p14:creationId xmlns:p14="http://schemas.microsoft.com/office/powerpoint/2010/main" val="232961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E4A5F06-8926-4077-A249-86057E6A61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21" b="7452"/>
          <a:stretch/>
        </p:blipFill>
        <p:spPr bwMode="auto">
          <a:xfrm>
            <a:off x="2783632" y="1084251"/>
            <a:ext cx="6183372" cy="3905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83632" y="436717"/>
            <a:ext cx="6885218"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Measured Atmospheric Carbon Dioxide</a:t>
            </a:r>
          </a:p>
        </p:txBody>
      </p:sp>
      <p:sp>
        <p:nvSpPr>
          <p:cNvPr id="5" name="TextBox 4"/>
          <p:cNvSpPr txBox="1"/>
          <p:nvPr/>
        </p:nvSpPr>
        <p:spPr>
          <a:xfrm>
            <a:off x="1775520" y="4989501"/>
            <a:ext cx="9215984" cy="1703030"/>
          </a:xfrm>
          <a:prstGeom prst="rect">
            <a:avLst/>
          </a:prstGeom>
          <a:solidFill>
            <a:schemeClr val="bg1"/>
          </a:solidFill>
        </p:spPr>
        <p:txBody>
          <a:bodyPr wrap="none" rtlCol="0">
            <a:spAutoFit/>
          </a:bodyPr>
          <a:lstStyle/>
          <a:p>
            <a:pPr>
              <a:lnSpc>
                <a:spcPct val="150000"/>
              </a:lnSpc>
              <a:buFont typeface="Arial" pitchFamily="34" charset="0"/>
              <a:buChar char="•"/>
            </a:pPr>
            <a:r>
              <a:rPr lang="en-GB" b="1" dirty="0">
                <a:latin typeface="Arial" pitchFamily="34" charset="0"/>
                <a:cs typeface="Arial" pitchFamily="34" charset="0"/>
              </a:rPr>
              <a:t>The rise in carbon dioxide is due to our activities, mainly burning of fossil fuels</a:t>
            </a:r>
          </a:p>
          <a:p>
            <a:pPr>
              <a:lnSpc>
                <a:spcPct val="150000"/>
              </a:lnSpc>
              <a:buFont typeface="Arial" pitchFamily="34" charset="0"/>
              <a:buChar char="•"/>
            </a:pPr>
            <a:r>
              <a:rPr lang="en-GB" b="1" dirty="0">
                <a:latin typeface="Arial" pitchFamily="34" charset="0"/>
                <a:cs typeface="Arial" pitchFamily="34" charset="0"/>
              </a:rPr>
              <a:t> For every 100t of CO</a:t>
            </a:r>
            <a:r>
              <a:rPr lang="en-GB" b="1" baseline="-25000" dirty="0">
                <a:latin typeface="Arial" pitchFamily="34" charset="0"/>
                <a:cs typeface="Arial" pitchFamily="34" charset="0"/>
              </a:rPr>
              <a:t>2</a:t>
            </a:r>
            <a:r>
              <a:rPr lang="en-GB" b="1" dirty="0">
                <a:latin typeface="Arial" pitchFamily="34" charset="0"/>
                <a:cs typeface="Arial" pitchFamily="34" charset="0"/>
              </a:rPr>
              <a:t> emitted now,  15-40t will remain in the atmosphere in 1000y</a:t>
            </a:r>
          </a:p>
          <a:p>
            <a:pPr>
              <a:lnSpc>
                <a:spcPct val="150000"/>
              </a:lnSpc>
              <a:buFont typeface="Arial" pitchFamily="34" charset="0"/>
              <a:buChar char="•"/>
            </a:pPr>
            <a:r>
              <a:rPr lang="en-GB" b="1" dirty="0">
                <a:latin typeface="Arial" pitchFamily="34" charset="0"/>
                <a:cs typeface="Arial" pitchFamily="34" charset="0"/>
              </a:rPr>
              <a:t> Adding carbon dioxide to the atmosphere warms the climate now &amp; in the future</a:t>
            </a:r>
          </a:p>
          <a:p>
            <a:pPr>
              <a:lnSpc>
                <a:spcPct val="150000"/>
              </a:lnSpc>
              <a:buFont typeface="Arial" pitchFamily="34" charset="0"/>
              <a:buChar char="•"/>
            </a:pPr>
            <a:r>
              <a:rPr lang="en-GB" b="1" dirty="0">
                <a:latin typeface="Arial" pitchFamily="34" charset="0"/>
                <a:cs typeface="Arial" pitchFamily="34" charset="0"/>
              </a:rPr>
              <a:t> Other GHGs (methane, nitrous oxide, FCs..) give the equivalent of 20% more CO2</a:t>
            </a:r>
          </a:p>
        </p:txBody>
      </p:sp>
      <p:sp>
        <p:nvSpPr>
          <p:cNvPr id="2" name="TextBox 1">
            <a:extLst>
              <a:ext uri="{FF2B5EF4-FFF2-40B4-BE49-F238E27FC236}">
                <a16:creationId xmlns:a16="http://schemas.microsoft.com/office/drawing/2014/main" id="{A51C3DEE-9F09-464C-970A-076FF0002178}"/>
              </a:ext>
            </a:extLst>
          </p:cNvPr>
          <p:cNvSpPr txBox="1"/>
          <p:nvPr/>
        </p:nvSpPr>
        <p:spPr>
          <a:xfrm>
            <a:off x="9030662" y="831753"/>
            <a:ext cx="2159566" cy="369332"/>
          </a:xfrm>
          <a:prstGeom prst="rect">
            <a:avLst/>
          </a:prstGeom>
          <a:noFill/>
        </p:spPr>
        <p:txBody>
          <a:bodyPr wrap="none" rtlCol="0">
            <a:spAutoFit/>
          </a:bodyPr>
          <a:lstStyle/>
          <a:p>
            <a:r>
              <a:rPr lang="en-GB" dirty="0">
                <a:latin typeface="Arial" pitchFamily="34" charset="0"/>
                <a:cs typeface="Arial" pitchFamily="34" charset="0"/>
              </a:rPr>
              <a:t>Mauna Loa, Hawaii</a:t>
            </a:r>
          </a:p>
        </p:txBody>
      </p:sp>
    </p:spTree>
    <p:extLst>
      <p:ext uri="{BB962C8B-B14F-4D97-AF65-F5344CB8AC3E}">
        <p14:creationId xmlns:p14="http://schemas.microsoft.com/office/powerpoint/2010/main" val="12521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A7BBF5-4231-4D9A-820F-8ABA6A52C995}"/>
              </a:ext>
            </a:extLst>
          </p:cNvPr>
          <p:cNvPicPr>
            <a:picLocks noChangeAspect="1"/>
          </p:cNvPicPr>
          <p:nvPr/>
        </p:nvPicPr>
        <p:blipFill rotWithShape="1">
          <a:blip r:embed="rId2"/>
          <a:srcRect t="11892"/>
          <a:stretch/>
        </p:blipFill>
        <p:spPr>
          <a:xfrm>
            <a:off x="1867721" y="1386674"/>
            <a:ext cx="9084225" cy="4281755"/>
          </a:xfrm>
          <a:prstGeom prst="rect">
            <a:avLst/>
          </a:prstGeom>
        </p:spPr>
      </p:pic>
      <p:sp>
        <p:nvSpPr>
          <p:cNvPr id="6" name="TextBox 5">
            <a:extLst>
              <a:ext uri="{FF2B5EF4-FFF2-40B4-BE49-F238E27FC236}">
                <a16:creationId xmlns:a16="http://schemas.microsoft.com/office/drawing/2014/main" id="{BA9DC4D0-1153-4398-8FB8-40E808299B06}"/>
              </a:ext>
            </a:extLst>
          </p:cNvPr>
          <p:cNvSpPr txBox="1"/>
          <p:nvPr/>
        </p:nvSpPr>
        <p:spPr>
          <a:xfrm>
            <a:off x="3072142" y="1539900"/>
            <a:ext cx="7425879" cy="461665"/>
          </a:xfrm>
          <a:prstGeom prst="rect">
            <a:avLst/>
          </a:prstGeom>
          <a:noFill/>
        </p:spPr>
        <p:txBody>
          <a:bodyPr wrap="none" rtlCol="0">
            <a:spAutoFit/>
          </a:bodyPr>
          <a:lstStyle/>
          <a:p>
            <a:r>
              <a:rPr lang="en-GB" sz="2400" b="1" dirty="0"/>
              <a:t>In 2300, sea-level rises: </a:t>
            </a:r>
            <a:r>
              <a:rPr lang="en-GB" sz="2400" b="1" dirty="0">
                <a:solidFill>
                  <a:schemeClr val="accent1">
                    <a:lumMod val="75000"/>
                  </a:schemeClr>
                </a:solidFill>
              </a:rPr>
              <a:t>½-3m </a:t>
            </a:r>
            <a:r>
              <a:rPr lang="en-GB" sz="2400" b="1" dirty="0"/>
              <a:t>; </a:t>
            </a:r>
            <a:r>
              <a:rPr lang="en-GB" sz="2400" b="1" dirty="0">
                <a:solidFill>
                  <a:srgbClr val="C00000"/>
                </a:solidFill>
              </a:rPr>
              <a:t>2-7m, with 15m possible </a:t>
            </a:r>
          </a:p>
        </p:txBody>
      </p:sp>
      <p:sp>
        <p:nvSpPr>
          <p:cNvPr id="7" name="TextBox 6">
            <a:extLst>
              <a:ext uri="{FF2B5EF4-FFF2-40B4-BE49-F238E27FC236}">
                <a16:creationId xmlns:a16="http://schemas.microsoft.com/office/drawing/2014/main" id="{14EADFBC-AC9A-4B51-9275-1E1F6A339B83}"/>
              </a:ext>
            </a:extLst>
          </p:cNvPr>
          <p:cNvSpPr txBox="1"/>
          <p:nvPr/>
        </p:nvSpPr>
        <p:spPr>
          <a:xfrm>
            <a:off x="3904180" y="585627"/>
            <a:ext cx="5011308"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rPr>
              <a:t>Projections of sea-level rise</a:t>
            </a:r>
          </a:p>
        </p:txBody>
      </p:sp>
      <p:sp>
        <p:nvSpPr>
          <p:cNvPr id="8" name="TextBox 7">
            <a:extLst>
              <a:ext uri="{FF2B5EF4-FFF2-40B4-BE49-F238E27FC236}">
                <a16:creationId xmlns:a16="http://schemas.microsoft.com/office/drawing/2014/main" id="{9C581B54-1858-4C08-8938-A0FA5F872990}"/>
              </a:ext>
            </a:extLst>
          </p:cNvPr>
          <p:cNvSpPr txBox="1"/>
          <p:nvPr/>
        </p:nvSpPr>
        <p:spPr>
          <a:xfrm>
            <a:off x="10292316" y="6391870"/>
            <a:ext cx="1699889" cy="369332"/>
          </a:xfrm>
          <a:prstGeom prst="rect">
            <a:avLst/>
          </a:prstGeom>
          <a:noFill/>
        </p:spPr>
        <p:txBody>
          <a:bodyPr wrap="none" rtlCol="0">
            <a:spAutoFit/>
          </a:bodyPr>
          <a:lstStyle/>
          <a:p>
            <a:r>
              <a:rPr lang="en-GB" b="1" dirty="0"/>
              <a:t>IPCC WGp1 AR6</a:t>
            </a:r>
          </a:p>
        </p:txBody>
      </p:sp>
    </p:spTree>
    <p:extLst>
      <p:ext uri="{BB962C8B-B14F-4D97-AF65-F5344CB8AC3E}">
        <p14:creationId xmlns:p14="http://schemas.microsoft.com/office/powerpoint/2010/main" val="331498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9A695-B9DD-4A56-9B08-1C7BCDB74EA3}"/>
              </a:ext>
            </a:extLst>
          </p:cNvPr>
          <p:cNvPicPr>
            <a:picLocks noChangeAspect="1"/>
          </p:cNvPicPr>
          <p:nvPr/>
        </p:nvPicPr>
        <p:blipFill>
          <a:blip r:embed="rId2"/>
          <a:stretch>
            <a:fillRect/>
          </a:stretch>
        </p:blipFill>
        <p:spPr>
          <a:xfrm>
            <a:off x="1570112" y="279648"/>
            <a:ext cx="7839311" cy="6272071"/>
          </a:xfrm>
          <a:prstGeom prst="rect">
            <a:avLst/>
          </a:prstGeom>
        </p:spPr>
      </p:pic>
      <p:sp>
        <p:nvSpPr>
          <p:cNvPr id="3" name="TextBox 2">
            <a:extLst>
              <a:ext uri="{FF2B5EF4-FFF2-40B4-BE49-F238E27FC236}">
                <a16:creationId xmlns:a16="http://schemas.microsoft.com/office/drawing/2014/main" id="{2B576185-F5EC-4591-90EC-39D880D2FC2C}"/>
              </a:ext>
            </a:extLst>
          </p:cNvPr>
          <p:cNvSpPr txBox="1"/>
          <p:nvPr/>
        </p:nvSpPr>
        <p:spPr>
          <a:xfrm>
            <a:off x="10679837" y="279648"/>
            <a:ext cx="1170513" cy="400110"/>
          </a:xfrm>
          <a:prstGeom prst="rect">
            <a:avLst/>
          </a:prstGeom>
          <a:noFill/>
        </p:spPr>
        <p:txBody>
          <a:bodyPr wrap="none" rtlCol="0">
            <a:spAutoFit/>
          </a:bodyPr>
          <a:lstStyle/>
          <a:p>
            <a:r>
              <a:rPr lang="en-GB" sz="2000" b="1" dirty="0"/>
              <a:t>CCC 2021</a:t>
            </a:r>
          </a:p>
        </p:txBody>
      </p:sp>
    </p:spTree>
    <p:extLst>
      <p:ext uri="{BB962C8B-B14F-4D97-AF65-F5344CB8AC3E}">
        <p14:creationId xmlns:p14="http://schemas.microsoft.com/office/powerpoint/2010/main" val="3228121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115AD-C6A3-4472-B1AA-27D266675D0C}"/>
              </a:ext>
            </a:extLst>
          </p:cNvPr>
          <p:cNvPicPr>
            <a:picLocks noChangeAspect="1"/>
          </p:cNvPicPr>
          <p:nvPr/>
        </p:nvPicPr>
        <p:blipFill rotWithShape="1">
          <a:blip r:embed="rId2"/>
          <a:srcRect l="49929" t="22666"/>
          <a:stretch/>
        </p:blipFill>
        <p:spPr>
          <a:xfrm>
            <a:off x="2722465" y="859980"/>
            <a:ext cx="6627135" cy="5670031"/>
          </a:xfrm>
          <a:prstGeom prst="rect">
            <a:avLst/>
          </a:prstGeom>
        </p:spPr>
      </p:pic>
      <p:sp>
        <p:nvSpPr>
          <p:cNvPr id="3" name="TextBox 2">
            <a:extLst>
              <a:ext uri="{FF2B5EF4-FFF2-40B4-BE49-F238E27FC236}">
                <a16:creationId xmlns:a16="http://schemas.microsoft.com/office/drawing/2014/main" id="{CFBB5D54-C02F-482E-B0D8-7F13C76A5747}"/>
              </a:ext>
            </a:extLst>
          </p:cNvPr>
          <p:cNvSpPr txBox="1"/>
          <p:nvPr/>
        </p:nvSpPr>
        <p:spPr>
          <a:xfrm>
            <a:off x="2782432" y="310718"/>
            <a:ext cx="6627135"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Extreme Heat: Frequency &amp; Intensity</a:t>
            </a:r>
          </a:p>
        </p:txBody>
      </p:sp>
      <p:sp>
        <p:nvSpPr>
          <p:cNvPr id="4" name="TextBox 3">
            <a:extLst>
              <a:ext uri="{FF2B5EF4-FFF2-40B4-BE49-F238E27FC236}">
                <a16:creationId xmlns:a16="http://schemas.microsoft.com/office/drawing/2014/main" id="{23BF4A25-B56F-48C2-A712-7B9EE0812065}"/>
              </a:ext>
            </a:extLst>
          </p:cNvPr>
          <p:cNvSpPr txBox="1"/>
          <p:nvPr/>
        </p:nvSpPr>
        <p:spPr>
          <a:xfrm>
            <a:off x="10272438" y="587717"/>
            <a:ext cx="1699889" cy="369332"/>
          </a:xfrm>
          <a:prstGeom prst="rect">
            <a:avLst/>
          </a:prstGeom>
          <a:noFill/>
        </p:spPr>
        <p:txBody>
          <a:bodyPr wrap="none" rtlCol="0">
            <a:spAutoFit/>
          </a:bodyPr>
          <a:lstStyle/>
          <a:p>
            <a:r>
              <a:rPr lang="en-GB" b="1" dirty="0"/>
              <a:t>IPCC WGp1 AR6</a:t>
            </a:r>
          </a:p>
        </p:txBody>
      </p:sp>
    </p:spTree>
    <p:extLst>
      <p:ext uri="{BB962C8B-B14F-4D97-AF65-F5344CB8AC3E}">
        <p14:creationId xmlns:p14="http://schemas.microsoft.com/office/powerpoint/2010/main" val="164174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CE9616-F740-4C31-A049-7882CD1C26C6}"/>
              </a:ext>
            </a:extLst>
          </p:cNvPr>
          <p:cNvGrpSpPr/>
          <p:nvPr/>
        </p:nvGrpSpPr>
        <p:grpSpPr>
          <a:xfrm>
            <a:off x="619125" y="2636750"/>
            <a:ext cx="11315700" cy="1963378"/>
            <a:chOff x="619125" y="2351013"/>
            <a:chExt cx="11315700" cy="1963378"/>
          </a:xfrm>
        </p:grpSpPr>
        <p:sp>
          <p:nvSpPr>
            <p:cNvPr id="3" name="TextBox 2">
              <a:extLst>
                <a:ext uri="{FF2B5EF4-FFF2-40B4-BE49-F238E27FC236}">
                  <a16:creationId xmlns:a16="http://schemas.microsoft.com/office/drawing/2014/main" id="{422D5261-EF36-49F0-8BD3-F2DB69AE22E7}"/>
                </a:ext>
              </a:extLst>
            </p:cNvPr>
            <p:cNvSpPr txBox="1"/>
            <p:nvPr/>
          </p:nvSpPr>
          <p:spPr>
            <a:xfrm>
              <a:off x="619125" y="2744731"/>
              <a:ext cx="11315700" cy="1569660"/>
            </a:xfrm>
            <a:prstGeom prst="rect">
              <a:avLst/>
            </a:prstGeom>
            <a:noFill/>
          </p:spPr>
          <p:txBody>
            <a:bodyPr wrap="square">
              <a:spAutoFit/>
            </a:bodyPr>
            <a:lstStyle/>
            <a:p>
              <a:r>
                <a:rPr lang="en-GB" sz="2400" dirty="0"/>
                <a:t>“The scientific evidence is unequivocal: </a:t>
              </a:r>
            </a:p>
            <a:p>
              <a:r>
                <a:rPr lang="en-GB" sz="2400" dirty="0"/>
                <a:t>     climate change is a threat to human wellbeing &amp; the health of the planet.        </a:t>
              </a:r>
            </a:p>
            <a:p>
              <a:r>
                <a:rPr lang="en-GB" sz="2400" dirty="0"/>
                <a:t>Any further delay in concerted global action will miss </a:t>
              </a:r>
            </a:p>
            <a:p>
              <a:r>
                <a:rPr lang="en-GB" sz="2400" dirty="0"/>
                <a:t>	a brief &amp; rapidly closing window to secure a liveable future.”</a:t>
              </a:r>
            </a:p>
          </p:txBody>
        </p:sp>
        <p:sp>
          <p:nvSpPr>
            <p:cNvPr id="4" name="TextBox 3">
              <a:extLst>
                <a:ext uri="{FF2B5EF4-FFF2-40B4-BE49-F238E27FC236}">
                  <a16:creationId xmlns:a16="http://schemas.microsoft.com/office/drawing/2014/main" id="{FF2F72DF-B54E-456F-84CE-999DAA2AEDA3}"/>
                </a:ext>
              </a:extLst>
            </p:cNvPr>
            <p:cNvSpPr txBox="1"/>
            <p:nvPr/>
          </p:nvSpPr>
          <p:spPr>
            <a:xfrm>
              <a:off x="1078535" y="2351013"/>
              <a:ext cx="5335050" cy="523220"/>
            </a:xfrm>
            <a:prstGeom prst="rect">
              <a:avLst/>
            </a:prstGeom>
            <a:noFill/>
          </p:spPr>
          <p:txBody>
            <a:bodyPr wrap="none" rtlCol="0">
              <a:spAutoFit/>
            </a:bodyPr>
            <a:lstStyle/>
            <a:p>
              <a:r>
                <a:rPr lang="en-GB" sz="2800" b="1" dirty="0">
                  <a:solidFill>
                    <a:schemeClr val="accent1">
                      <a:lumMod val="75000"/>
                    </a:schemeClr>
                  </a:solidFill>
                  <a:ea typeface="Verdana" panose="020B0604030504040204" pitchFamily="34" charset="0"/>
                </a:rPr>
                <a:t>Working Group 2 Report, Feb 2022</a:t>
              </a:r>
            </a:p>
          </p:txBody>
        </p:sp>
      </p:grpSp>
      <p:grpSp>
        <p:nvGrpSpPr>
          <p:cNvPr id="8" name="Group 7">
            <a:extLst>
              <a:ext uri="{FF2B5EF4-FFF2-40B4-BE49-F238E27FC236}">
                <a16:creationId xmlns:a16="http://schemas.microsoft.com/office/drawing/2014/main" id="{340E4BB5-7055-4D1D-8255-F89E05D23B6B}"/>
              </a:ext>
            </a:extLst>
          </p:cNvPr>
          <p:cNvGrpSpPr/>
          <p:nvPr/>
        </p:nvGrpSpPr>
        <p:grpSpPr>
          <a:xfrm>
            <a:off x="619125" y="4708109"/>
            <a:ext cx="8998745" cy="1612890"/>
            <a:chOff x="619125" y="4708109"/>
            <a:chExt cx="8998745" cy="1612890"/>
          </a:xfrm>
        </p:grpSpPr>
        <p:sp>
          <p:nvSpPr>
            <p:cNvPr id="5" name="TextBox 4">
              <a:extLst>
                <a:ext uri="{FF2B5EF4-FFF2-40B4-BE49-F238E27FC236}">
                  <a16:creationId xmlns:a16="http://schemas.microsoft.com/office/drawing/2014/main" id="{3996803F-240D-4853-8F20-C1E5FC247028}"/>
                </a:ext>
              </a:extLst>
            </p:cNvPr>
            <p:cNvSpPr txBox="1"/>
            <p:nvPr/>
          </p:nvSpPr>
          <p:spPr>
            <a:xfrm>
              <a:off x="1078535" y="4708109"/>
              <a:ext cx="5335050" cy="523220"/>
            </a:xfrm>
            <a:prstGeom prst="rect">
              <a:avLst/>
            </a:prstGeom>
            <a:noFill/>
          </p:spPr>
          <p:txBody>
            <a:bodyPr wrap="none" rtlCol="0">
              <a:spAutoFit/>
            </a:bodyPr>
            <a:lstStyle/>
            <a:p>
              <a:r>
                <a:rPr lang="en-GB" sz="2800" b="1" dirty="0">
                  <a:solidFill>
                    <a:schemeClr val="accent1">
                      <a:lumMod val="75000"/>
                    </a:schemeClr>
                  </a:solidFill>
                  <a:ea typeface="Verdana" panose="020B0604030504040204" pitchFamily="34" charset="0"/>
                </a:rPr>
                <a:t>Working Group 3 Report, Feb 2022</a:t>
              </a:r>
            </a:p>
          </p:txBody>
        </p:sp>
        <p:sp>
          <p:nvSpPr>
            <p:cNvPr id="6" name="TextBox 5">
              <a:extLst>
                <a:ext uri="{FF2B5EF4-FFF2-40B4-BE49-F238E27FC236}">
                  <a16:creationId xmlns:a16="http://schemas.microsoft.com/office/drawing/2014/main" id="{526DAC8E-16D2-4842-88C6-B5CABA18A42B}"/>
                </a:ext>
              </a:extLst>
            </p:cNvPr>
            <p:cNvSpPr txBox="1"/>
            <p:nvPr/>
          </p:nvSpPr>
          <p:spPr>
            <a:xfrm>
              <a:off x="619125" y="5120670"/>
              <a:ext cx="8998745" cy="1200329"/>
            </a:xfrm>
            <a:prstGeom prst="rect">
              <a:avLst/>
            </a:prstGeom>
            <a:noFill/>
          </p:spPr>
          <p:txBody>
            <a:bodyPr wrap="none" rtlCol="0">
              <a:spAutoFit/>
            </a:bodyPr>
            <a:lstStyle/>
            <a:p>
              <a:r>
                <a:rPr lang="en-GB" sz="2400" dirty="0"/>
                <a:t>“The evidence is clear: the time for action is now. </a:t>
              </a:r>
            </a:p>
            <a:p>
              <a:r>
                <a:rPr lang="en-GB" sz="2400" dirty="0"/>
                <a:t>					We can halve emissions by 2030.”</a:t>
              </a:r>
            </a:p>
            <a:p>
              <a:r>
                <a:rPr lang="en-GB" sz="2400" dirty="0"/>
                <a:t>“It’s now or never.”</a:t>
              </a:r>
            </a:p>
          </p:txBody>
        </p:sp>
      </p:grpSp>
      <p:sp>
        <p:nvSpPr>
          <p:cNvPr id="7" name="TextBox 6">
            <a:extLst>
              <a:ext uri="{FF2B5EF4-FFF2-40B4-BE49-F238E27FC236}">
                <a16:creationId xmlns:a16="http://schemas.microsoft.com/office/drawing/2014/main" id="{7AE7C062-60F7-420F-8ED8-3E3CE62CFB21}"/>
              </a:ext>
            </a:extLst>
          </p:cNvPr>
          <p:cNvSpPr txBox="1"/>
          <p:nvPr/>
        </p:nvSpPr>
        <p:spPr>
          <a:xfrm>
            <a:off x="1257300" y="249938"/>
            <a:ext cx="9166292" cy="830997"/>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rPr>
              <a:t>Intergovernmental Panel on Climate Change (IPCC)</a:t>
            </a:r>
          </a:p>
          <a:p>
            <a:pPr algn="ctr"/>
            <a:r>
              <a:rPr lang="en-GB" sz="2400" b="1" dirty="0">
                <a:latin typeface="Verdana" panose="020B0604030504040204" pitchFamily="34" charset="0"/>
                <a:ea typeface="Verdana" panose="020B0604030504040204" pitchFamily="34" charset="0"/>
              </a:rPr>
              <a:t>6</a:t>
            </a:r>
            <a:r>
              <a:rPr lang="en-GB" sz="2400" b="1" baseline="30000" dirty="0">
                <a:latin typeface="Verdana" panose="020B0604030504040204" pitchFamily="34" charset="0"/>
                <a:ea typeface="Verdana" panose="020B0604030504040204" pitchFamily="34" charset="0"/>
              </a:rPr>
              <a:t>th</a:t>
            </a:r>
            <a:r>
              <a:rPr lang="en-GB" sz="2400" b="1" dirty="0">
                <a:latin typeface="Verdana" panose="020B0604030504040204" pitchFamily="34" charset="0"/>
                <a:ea typeface="Verdana" panose="020B0604030504040204" pitchFamily="34" charset="0"/>
              </a:rPr>
              <a:t> Assessment Report</a:t>
            </a:r>
          </a:p>
        </p:txBody>
      </p:sp>
      <p:grpSp>
        <p:nvGrpSpPr>
          <p:cNvPr id="12" name="Group 11">
            <a:extLst>
              <a:ext uri="{FF2B5EF4-FFF2-40B4-BE49-F238E27FC236}">
                <a16:creationId xmlns:a16="http://schemas.microsoft.com/office/drawing/2014/main" id="{1A7F3388-D5E6-473B-96BB-452EBDDA6810}"/>
              </a:ext>
            </a:extLst>
          </p:cNvPr>
          <p:cNvGrpSpPr/>
          <p:nvPr/>
        </p:nvGrpSpPr>
        <p:grpSpPr>
          <a:xfrm>
            <a:off x="333375" y="1185979"/>
            <a:ext cx="11631130" cy="1271689"/>
            <a:chOff x="333375" y="1185979"/>
            <a:chExt cx="11631130" cy="1271689"/>
          </a:xfrm>
        </p:grpSpPr>
        <p:sp>
          <p:nvSpPr>
            <p:cNvPr id="11" name="TextBox 10">
              <a:extLst>
                <a:ext uri="{FF2B5EF4-FFF2-40B4-BE49-F238E27FC236}">
                  <a16:creationId xmlns:a16="http://schemas.microsoft.com/office/drawing/2014/main" id="{5792A5D6-079C-4205-BAFA-0704C210A911}"/>
                </a:ext>
              </a:extLst>
            </p:cNvPr>
            <p:cNvSpPr txBox="1"/>
            <p:nvPr/>
          </p:nvSpPr>
          <p:spPr>
            <a:xfrm>
              <a:off x="333375" y="1626671"/>
              <a:ext cx="11631130" cy="830997"/>
            </a:xfrm>
            <a:prstGeom prst="rect">
              <a:avLst/>
            </a:prstGeom>
            <a:noFill/>
          </p:spPr>
          <p:txBody>
            <a:bodyPr wrap="square" rtlCol="0">
              <a:spAutoFit/>
            </a:bodyPr>
            <a:lstStyle/>
            <a:p>
              <a:r>
                <a:rPr lang="en-GB" sz="2400" dirty="0"/>
                <a:t>“Unless there are immediate, rapid, and large-scale reductions in greenhouse gas emissions, 	limiting warming to 1.5°C will be beyond reach.”</a:t>
              </a:r>
            </a:p>
          </p:txBody>
        </p:sp>
        <p:sp>
          <p:nvSpPr>
            <p:cNvPr id="2" name="TextBox 1">
              <a:extLst>
                <a:ext uri="{FF2B5EF4-FFF2-40B4-BE49-F238E27FC236}">
                  <a16:creationId xmlns:a16="http://schemas.microsoft.com/office/drawing/2014/main" id="{84CB8629-DB01-4F9E-9CBA-D083582A4C7B}"/>
                </a:ext>
              </a:extLst>
            </p:cNvPr>
            <p:cNvSpPr txBox="1"/>
            <p:nvPr/>
          </p:nvSpPr>
          <p:spPr>
            <a:xfrm>
              <a:off x="1078535" y="1185979"/>
              <a:ext cx="5400196" cy="523220"/>
            </a:xfrm>
            <a:prstGeom prst="rect">
              <a:avLst/>
            </a:prstGeom>
            <a:noFill/>
          </p:spPr>
          <p:txBody>
            <a:bodyPr wrap="none" rtlCol="0">
              <a:spAutoFit/>
            </a:bodyPr>
            <a:lstStyle/>
            <a:p>
              <a:r>
                <a:rPr lang="en-GB" sz="2800" b="1" dirty="0">
                  <a:solidFill>
                    <a:schemeClr val="accent1">
                      <a:lumMod val="75000"/>
                    </a:schemeClr>
                  </a:solidFill>
                  <a:ea typeface="Verdana" panose="020B0604030504040204" pitchFamily="34" charset="0"/>
                </a:rPr>
                <a:t>Working Group 1 Report, Nov 2021</a:t>
              </a:r>
              <a:endParaRPr lang="en-GB" sz="2800" dirty="0"/>
            </a:p>
          </p:txBody>
        </p:sp>
      </p:grpSp>
    </p:spTree>
    <p:extLst>
      <p:ext uri="{BB962C8B-B14F-4D97-AF65-F5344CB8AC3E}">
        <p14:creationId xmlns:p14="http://schemas.microsoft.com/office/powerpoint/2010/main" val="8570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4B31D-43C4-4200-AED3-C3B879ABBC0D}"/>
              </a:ext>
            </a:extLst>
          </p:cNvPr>
          <p:cNvSpPr>
            <a:spLocks noGrp="1"/>
          </p:cNvSpPr>
          <p:nvPr>
            <p:ph type="title"/>
          </p:nvPr>
        </p:nvSpPr>
        <p:spPr>
          <a:xfrm>
            <a:off x="479376" y="339537"/>
            <a:ext cx="5976664" cy="1000168"/>
          </a:xfrm>
        </p:spPr>
        <p:txBody>
          <a:bodyPr/>
          <a:lstStyle/>
          <a:p>
            <a:r>
              <a:rPr lang="en-GB" sz="5400" dirty="0"/>
              <a:t>Moments of change</a:t>
            </a:r>
          </a:p>
        </p:txBody>
      </p:sp>
      <p:sp>
        <p:nvSpPr>
          <p:cNvPr id="5" name="Rectangle 4">
            <a:extLst>
              <a:ext uri="{FF2B5EF4-FFF2-40B4-BE49-F238E27FC236}">
                <a16:creationId xmlns:a16="http://schemas.microsoft.com/office/drawing/2014/main" id="{1D39867F-FD5C-46EC-BECC-59F1E9152637}"/>
              </a:ext>
            </a:extLst>
          </p:cNvPr>
          <p:cNvSpPr/>
          <p:nvPr/>
        </p:nvSpPr>
        <p:spPr>
          <a:xfrm>
            <a:off x="33162" y="33342"/>
            <a:ext cx="12192000" cy="679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Title 2">
            <a:extLst>
              <a:ext uri="{FF2B5EF4-FFF2-40B4-BE49-F238E27FC236}">
                <a16:creationId xmlns:a16="http://schemas.microsoft.com/office/drawing/2014/main" id="{034E2470-161C-445E-A1BB-F67940BE42F7}"/>
              </a:ext>
            </a:extLst>
          </p:cNvPr>
          <p:cNvSpPr txBox="1">
            <a:spLocks/>
          </p:cNvSpPr>
          <p:nvPr/>
        </p:nvSpPr>
        <p:spPr>
          <a:xfrm>
            <a:off x="911424" y="268592"/>
            <a:ext cx="8496944" cy="1000168"/>
          </a:xfrm>
          <a:prstGeom prst="rect">
            <a:avLst/>
          </a:prstGeom>
        </p:spPr>
        <p:txBody>
          <a:bodyPr/>
          <a:lstStyle>
            <a:lvl1pPr algn="l" defTabSz="914400" rtl="0" eaLnBrk="1" latinLnBrk="0" hangingPunct="1">
              <a:lnSpc>
                <a:spcPts val="6900"/>
              </a:lnSpc>
              <a:spcBef>
                <a:spcPct val="0"/>
              </a:spcBef>
              <a:buNone/>
              <a:defRPr sz="6000" b="0" i="0" kern="1200">
                <a:solidFill>
                  <a:schemeClr val="tx1"/>
                </a:solidFill>
                <a:latin typeface="Meta OT Book" panose="020B0504030101020102" pitchFamily="34" charset="77"/>
                <a:ea typeface="+mj-ea"/>
                <a:cs typeface="+mj-cs"/>
              </a:defRPr>
            </a:lvl1pPr>
          </a:lstStyle>
          <a:p>
            <a:pPr marL="0" marR="0" lvl="0" indent="0" algn="l" defTabSz="914400" rtl="0" eaLnBrk="1" fontAlgn="auto" latinLnBrk="0" hangingPunct="1">
              <a:lnSpc>
                <a:spcPts val="69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1A59A8"/>
                </a:solidFill>
                <a:effectLst/>
                <a:uLnTx/>
                <a:uFillTx/>
                <a:latin typeface="Meta OT Book" panose="020B0504030101020102" pitchFamily="34" charset="77"/>
                <a:ea typeface="+mj-ea"/>
                <a:cs typeface="+mj-cs"/>
              </a:rPr>
              <a:t>1.5</a:t>
            </a:r>
            <a:r>
              <a:rPr kumimoji="0" lang="en-GB" sz="5400" b="0" i="0" u="none" strike="noStrike" kern="1200" cap="none" spc="0" normalizeH="0" baseline="30000" noProof="0" dirty="0">
                <a:ln>
                  <a:noFill/>
                </a:ln>
                <a:solidFill>
                  <a:srgbClr val="1A59A8"/>
                </a:solidFill>
                <a:effectLst/>
                <a:uLnTx/>
                <a:uFillTx/>
                <a:latin typeface="Meta OT Book" panose="020B0504030101020102" pitchFamily="34" charset="77"/>
                <a:ea typeface="+mj-ea"/>
                <a:cs typeface="+mj-cs"/>
              </a:rPr>
              <a:t>o</a:t>
            </a:r>
            <a:r>
              <a:rPr kumimoji="0" lang="en-GB" sz="5400" b="0" i="0" u="none" strike="noStrike" kern="1200" cap="none" spc="0" normalizeH="0" baseline="0" noProof="0" dirty="0">
                <a:ln>
                  <a:noFill/>
                </a:ln>
                <a:solidFill>
                  <a:srgbClr val="1A59A8"/>
                </a:solidFill>
                <a:effectLst/>
                <a:uLnTx/>
                <a:uFillTx/>
                <a:latin typeface="Meta OT Book" panose="020B0504030101020102" pitchFamily="34" charset="77"/>
                <a:ea typeface="+mj-ea"/>
                <a:cs typeface="+mj-cs"/>
              </a:rPr>
              <a:t>C versus 2.0</a:t>
            </a:r>
            <a:r>
              <a:rPr kumimoji="0" lang="en-GB" sz="5400" b="0" i="0" u="none" strike="noStrike" kern="1200" cap="none" spc="0" normalizeH="0" baseline="30000" noProof="0" dirty="0">
                <a:ln>
                  <a:noFill/>
                </a:ln>
                <a:solidFill>
                  <a:srgbClr val="1A59A8"/>
                </a:solidFill>
                <a:effectLst/>
                <a:uLnTx/>
                <a:uFillTx/>
                <a:latin typeface="Meta OT Book" panose="020B0504030101020102" pitchFamily="34" charset="77"/>
                <a:ea typeface="+mj-ea"/>
                <a:cs typeface="+mj-cs"/>
              </a:rPr>
              <a:t>o</a:t>
            </a:r>
            <a:r>
              <a:rPr kumimoji="0" lang="en-GB" sz="5400" b="0" i="0" u="none" strike="noStrike" kern="1200" cap="none" spc="0" normalizeH="0" baseline="0" noProof="0" dirty="0">
                <a:ln>
                  <a:noFill/>
                </a:ln>
                <a:solidFill>
                  <a:srgbClr val="1A59A8"/>
                </a:solidFill>
                <a:effectLst/>
                <a:uLnTx/>
                <a:uFillTx/>
                <a:latin typeface="Meta OT Book" panose="020B0504030101020102" pitchFamily="34" charset="77"/>
                <a:ea typeface="+mj-ea"/>
                <a:cs typeface="+mj-cs"/>
              </a:rPr>
              <a:t>C</a:t>
            </a:r>
          </a:p>
        </p:txBody>
      </p:sp>
      <p:sp>
        <p:nvSpPr>
          <p:cNvPr id="2" name="Text Placeholder 1"/>
          <p:cNvSpPr>
            <a:spLocks noGrp="1"/>
          </p:cNvSpPr>
          <p:nvPr>
            <p:ph type="body" sz="quarter" idx="11"/>
          </p:nvPr>
        </p:nvSpPr>
        <p:spPr/>
        <p:txBody>
          <a:bodyPr/>
          <a:lstStyle/>
          <a:p>
            <a:endParaRPr lang="en-GB"/>
          </a:p>
        </p:txBody>
      </p:sp>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 y="336773"/>
            <a:ext cx="12218272" cy="6109136"/>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958" y="727975"/>
            <a:ext cx="6964832" cy="5326732"/>
          </a:xfrm>
          <a:prstGeom prst="rect">
            <a:avLst/>
          </a:prstGeom>
        </p:spPr>
      </p:pic>
      <p:sp>
        <p:nvSpPr>
          <p:cNvPr id="9" name="Text Placeholder 4">
            <a:extLst>
              <a:ext uri="{FF2B5EF4-FFF2-40B4-BE49-F238E27FC236}">
                <a16:creationId xmlns:a16="http://schemas.microsoft.com/office/drawing/2014/main" id="{9DAECF46-5588-46AC-BF31-5ED86F38C174}"/>
              </a:ext>
            </a:extLst>
          </p:cNvPr>
          <p:cNvSpPr txBox="1">
            <a:spLocks/>
          </p:cNvSpPr>
          <p:nvPr/>
        </p:nvSpPr>
        <p:spPr>
          <a:xfrm>
            <a:off x="208732" y="6510256"/>
            <a:ext cx="5268383" cy="250055"/>
          </a:xfrm>
          <a:prstGeom prst="rect">
            <a:avLst/>
          </a:prstGeom>
        </p:spPr>
        <p:txBody>
          <a:bodyPr/>
          <a:lst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pPr>
            <a:r>
              <a:rPr lang="en-US" sz="1067" dirty="0">
                <a:solidFill>
                  <a:srgbClr val="000000"/>
                </a:solidFill>
              </a:rPr>
              <a:t>Source: https://showyourstripes.info/</a:t>
            </a:r>
          </a:p>
        </p:txBody>
      </p:sp>
      <p:sp>
        <p:nvSpPr>
          <p:cNvPr id="10" name="Text Placeholder 4">
            <a:extLst>
              <a:ext uri="{FF2B5EF4-FFF2-40B4-BE49-F238E27FC236}">
                <a16:creationId xmlns:a16="http://schemas.microsoft.com/office/drawing/2014/main" id="{9DAECF46-5588-46AC-BF31-5ED86F38C174}"/>
              </a:ext>
            </a:extLst>
          </p:cNvPr>
          <p:cNvSpPr txBox="1">
            <a:spLocks/>
          </p:cNvSpPr>
          <p:nvPr/>
        </p:nvSpPr>
        <p:spPr>
          <a:xfrm>
            <a:off x="6956779" y="768676"/>
            <a:ext cx="5268383" cy="250055"/>
          </a:xfrm>
          <a:prstGeom prst="rect">
            <a:avLst/>
          </a:prstGeom>
        </p:spPr>
        <p:txBody>
          <a:bodyPr/>
          <a:lst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pPr>
            <a:r>
              <a:rPr lang="en-US" sz="1067" dirty="0">
                <a:solidFill>
                  <a:srgbClr val="000000"/>
                </a:solidFill>
              </a:rPr>
              <a:t>Source: UK Met Office</a:t>
            </a:r>
          </a:p>
        </p:txBody>
      </p:sp>
    </p:spTree>
    <p:extLst>
      <p:ext uri="{BB962C8B-B14F-4D97-AF65-F5344CB8AC3E}">
        <p14:creationId xmlns:p14="http://schemas.microsoft.com/office/powerpoint/2010/main" val="89252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FD8A6E-EC6F-4F73-A3AE-C7BE0D634897}"/>
              </a:ext>
            </a:extLst>
          </p:cNvPr>
          <p:cNvPicPr>
            <a:picLocks noChangeAspect="1"/>
          </p:cNvPicPr>
          <p:nvPr/>
        </p:nvPicPr>
        <p:blipFill>
          <a:blip r:embed="rId2"/>
          <a:stretch>
            <a:fillRect/>
          </a:stretch>
        </p:blipFill>
        <p:spPr>
          <a:xfrm>
            <a:off x="2027233" y="1165472"/>
            <a:ext cx="8002396" cy="5467637"/>
          </a:xfrm>
          <a:prstGeom prst="rect">
            <a:avLst/>
          </a:prstGeom>
        </p:spPr>
      </p:pic>
      <p:sp>
        <p:nvSpPr>
          <p:cNvPr id="3" name="TextBox 2">
            <a:extLst>
              <a:ext uri="{FF2B5EF4-FFF2-40B4-BE49-F238E27FC236}">
                <a16:creationId xmlns:a16="http://schemas.microsoft.com/office/drawing/2014/main" id="{462988D6-74F1-40DA-ADA8-C4FFDE04C4B8}"/>
              </a:ext>
            </a:extLst>
          </p:cNvPr>
          <p:cNvSpPr txBox="1"/>
          <p:nvPr/>
        </p:nvSpPr>
        <p:spPr>
          <a:xfrm>
            <a:off x="1402080" y="406400"/>
            <a:ext cx="9215120" cy="461665"/>
          </a:xfrm>
          <a:prstGeom prst="rect">
            <a:avLst/>
          </a:prstGeom>
          <a:noFill/>
        </p:spPr>
        <p:txBody>
          <a:bodyPr wrap="square" rtlCol="0">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Global Temperatures in the past 2000 years</a:t>
            </a:r>
          </a:p>
        </p:txBody>
      </p:sp>
      <p:sp>
        <p:nvSpPr>
          <p:cNvPr id="4" name="TextBox 3">
            <a:extLst>
              <a:ext uri="{FF2B5EF4-FFF2-40B4-BE49-F238E27FC236}">
                <a16:creationId xmlns:a16="http://schemas.microsoft.com/office/drawing/2014/main" id="{A1FB1F26-E8B5-480D-80A0-F035A4330519}"/>
              </a:ext>
            </a:extLst>
          </p:cNvPr>
          <p:cNvSpPr txBox="1"/>
          <p:nvPr/>
        </p:nvSpPr>
        <p:spPr>
          <a:xfrm>
            <a:off x="9939975" y="796140"/>
            <a:ext cx="1699889" cy="369332"/>
          </a:xfrm>
          <a:prstGeom prst="rect">
            <a:avLst/>
          </a:prstGeom>
          <a:noFill/>
        </p:spPr>
        <p:txBody>
          <a:bodyPr wrap="none" rtlCol="0">
            <a:spAutoFit/>
          </a:bodyPr>
          <a:lstStyle/>
          <a:p>
            <a:r>
              <a:rPr lang="en-GB" b="1" dirty="0"/>
              <a:t>IPCC WGp1 AR6</a:t>
            </a:r>
          </a:p>
        </p:txBody>
      </p:sp>
    </p:spTree>
    <p:extLst>
      <p:ext uri="{BB962C8B-B14F-4D97-AF65-F5344CB8AC3E}">
        <p14:creationId xmlns:p14="http://schemas.microsoft.com/office/powerpoint/2010/main" val="145297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456A50-235B-49A0-BCA8-6293E2751FB1}"/>
              </a:ext>
            </a:extLst>
          </p:cNvPr>
          <p:cNvPicPr>
            <a:picLocks noChangeAspect="1"/>
          </p:cNvPicPr>
          <p:nvPr/>
        </p:nvPicPr>
        <p:blipFill rotWithShape="1">
          <a:blip r:embed="rId2"/>
          <a:srcRect t="11432"/>
          <a:stretch/>
        </p:blipFill>
        <p:spPr>
          <a:xfrm>
            <a:off x="6696291" y="2021839"/>
            <a:ext cx="5189060" cy="3342641"/>
          </a:xfrm>
          <a:prstGeom prst="rect">
            <a:avLst/>
          </a:prstGeom>
        </p:spPr>
      </p:pic>
      <p:pic>
        <p:nvPicPr>
          <p:cNvPr id="3" name="Picture 2">
            <a:extLst>
              <a:ext uri="{FF2B5EF4-FFF2-40B4-BE49-F238E27FC236}">
                <a16:creationId xmlns:a16="http://schemas.microsoft.com/office/drawing/2014/main" id="{C8118F7A-9B50-49E4-9134-86CBD716DFBD}"/>
              </a:ext>
            </a:extLst>
          </p:cNvPr>
          <p:cNvPicPr>
            <a:picLocks noChangeAspect="1"/>
          </p:cNvPicPr>
          <p:nvPr/>
        </p:nvPicPr>
        <p:blipFill rotWithShape="1">
          <a:blip r:embed="rId3"/>
          <a:srcRect t="11154" r="36155"/>
          <a:stretch/>
        </p:blipFill>
        <p:spPr>
          <a:xfrm>
            <a:off x="714308" y="1645920"/>
            <a:ext cx="5218758" cy="3921760"/>
          </a:xfrm>
          <a:prstGeom prst="rect">
            <a:avLst/>
          </a:prstGeom>
        </p:spPr>
      </p:pic>
      <p:sp>
        <p:nvSpPr>
          <p:cNvPr id="4" name="TextBox 3">
            <a:extLst>
              <a:ext uri="{FF2B5EF4-FFF2-40B4-BE49-F238E27FC236}">
                <a16:creationId xmlns:a16="http://schemas.microsoft.com/office/drawing/2014/main" id="{616BA4CE-D47D-44A5-98CD-FBAF70F6958B}"/>
              </a:ext>
            </a:extLst>
          </p:cNvPr>
          <p:cNvSpPr txBox="1"/>
          <p:nvPr/>
        </p:nvSpPr>
        <p:spPr>
          <a:xfrm>
            <a:off x="1544320" y="890210"/>
            <a:ext cx="4373313" cy="400110"/>
          </a:xfrm>
          <a:prstGeom prst="rect">
            <a:avLst/>
          </a:prstGeom>
          <a:noFill/>
        </p:spPr>
        <p:txBody>
          <a:bodyPr wrap="none" rtlCol="0">
            <a:spAutoFit/>
          </a:bodyPr>
          <a:lstStyle/>
          <a:p>
            <a:r>
              <a:rPr lang="en-GB" sz="2000" b="1" dirty="0">
                <a:latin typeface="Verdana" panose="020B0604030504040204" pitchFamily="34" charset="0"/>
                <a:ea typeface="Verdana" panose="020B0604030504040204" pitchFamily="34" charset="0"/>
                <a:cs typeface="Verdana" panose="020B0604030504040204" pitchFamily="34" charset="0"/>
              </a:rPr>
              <a:t>Scenarios for CO2 emissions</a:t>
            </a:r>
          </a:p>
        </p:txBody>
      </p:sp>
      <p:sp>
        <p:nvSpPr>
          <p:cNvPr id="5" name="TextBox 4">
            <a:extLst>
              <a:ext uri="{FF2B5EF4-FFF2-40B4-BE49-F238E27FC236}">
                <a16:creationId xmlns:a16="http://schemas.microsoft.com/office/drawing/2014/main" id="{1141872C-5DD9-4716-A21C-C37E1F84AAF6}"/>
              </a:ext>
            </a:extLst>
          </p:cNvPr>
          <p:cNvSpPr txBox="1"/>
          <p:nvPr/>
        </p:nvSpPr>
        <p:spPr>
          <a:xfrm>
            <a:off x="995680" y="5035788"/>
            <a:ext cx="652743" cy="369332"/>
          </a:xfrm>
          <a:prstGeom prst="rect">
            <a:avLst/>
          </a:prstGeom>
          <a:solidFill>
            <a:schemeClr val="bg1"/>
          </a:solidFill>
        </p:spPr>
        <p:txBody>
          <a:bodyPr wrap="none" rtlCol="0">
            <a:spAutoFit/>
          </a:bodyPr>
          <a:lstStyle/>
          <a:p>
            <a:r>
              <a:rPr lang="en-GB" b="1" dirty="0"/>
              <a:t>2015</a:t>
            </a:r>
          </a:p>
        </p:txBody>
      </p:sp>
      <p:sp>
        <p:nvSpPr>
          <p:cNvPr id="6" name="TextBox 5">
            <a:extLst>
              <a:ext uri="{FF2B5EF4-FFF2-40B4-BE49-F238E27FC236}">
                <a16:creationId xmlns:a16="http://schemas.microsoft.com/office/drawing/2014/main" id="{AF879D0B-D03A-47A2-98E7-B353C91002CF}"/>
              </a:ext>
            </a:extLst>
          </p:cNvPr>
          <p:cNvSpPr txBox="1"/>
          <p:nvPr/>
        </p:nvSpPr>
        <p:spPr>
          <a:xfrm>
            <a:off x="4907280" y="5029200"/>
            <a:ext cx="652743" cy="369332"/>
          </a:xfrm>
          <a:prstGeom prst="rect">
            <a:avLst/>
          </a:prstGeom>
          <a:solidFill>
            <a:schemeClr val="bg1"/>
          </a:solidFill>
        </p:spPr>
        <p:txBody>
          <a:bodyPr wrap="none" rtlCol="0">
            <a:spAutoFit/>
          </a:bodyPr>
          <a:lstStyle/>
          <a:p>
            <a:r>
              <a:rPr lang="en-GB" b="1" dirty="0"/>
              <a:t>2100</a:t>
            </a:r>
          </a:p>
        </p:txBody>
      </p:sp>
      <p:sp>
        <p:nvSpPr>
          <p:cNvPr id="7" name="TextBox 6">
            <a:extLst>
              <a:ext uri="{FF2B5EF4-FFF2-40B4-BE49-F238E27FC236}">
                <a16:creationId xmlns:a16="http://schemas.microsoft.com/office/drawing/2014/main" id="{696FA65C-B523-421F-A083-7AA9D154263B}"/>
              </a:ext>
            </a:extLst>
          </p:cNvPr>
          <p:cNvSpPr txBox="1"/>
          <p:nvPr/>
        </p:nvSpPr>
        <p:spPr>
          <a:xfrm>
            <a:off x="2672080" y="5025628"/>
            <a:ext cx="652743" cy="369332"/>
          </a:xfrm>
          <a:prstGeom prst="rect">
            <a:avLst/>
          </a:prstGeom>
          <a:solidFill>
            <a:schemeClr val="bg1"/>
          </a:solidFill>
        </p:spPr>
        <p:txBody>
          <a:bodyPr wrap="none" rtlCol="0">
            <a:spAutoFit/>
          </a:bodyPr>
          <a:lstStyle/>
          <a:p>
            <a:r>
              <a:rPr lang="en-GB" b="1" dirty="0"/>
              <a:t>2050</a:t>
            </a:r>
          </a:p>
        </p:txBody>
      </p:sp>
      <p:sp>
        <p:nvSpPr>
          <p:cNvPr id="8" name="TextBox 7">
            <a:extLst>
              <a:ext uri="{FF2B5EF4-FFF2-40B4-BE49-F238E27FC236}">
                <a16:creationId xmlns:a16="http://schemas.microsoft.com/office/drawing/2014/main" id="{8CD3FE32-9598-46C7-BEEA-F62F249DB314}"/>
              </a:ext>
            </a:extLst>
          </p:cNvPr>
          <p:cNvSpPr txBox="1"/>
          <p:nvPr/>
        </p:nvSpPr>
        <p:spPr>
          <a:xfrm>
            <a:off x="6929120" y="894080"/>
            <a:ext cx="4767652" cy="400110"/>
          </a:xfrm>
          <a:prstGeom prst="rect">
            <a:avLst/>
          </a:prstGeom>
          <a:noFill/>
        </p:spPr>
        <p:txBody>
          <a:bodyPr wrap="none" rtlCol="0">
            <a:spAutoFit/>
          </a:bodyPr>
          <a:lstStyle/>
          <a:p>
            <a:r>
              <a:rPr lang="en-GB" sz="2000" b="1" dirty="0">
                <a:latin typeface="Verdana" panose="020B0604030504040204" pitchFamily="34" charset="0"/>
                <a:ea typeface="Verdana" panose="020B0604030504040204" pitchFamily="34" charset="0"/>
                <a:cs typeface="Verdana" panose="020B0604030504040204" pitchFamily="34" charset="0"/>
              </a:rPr>
              <a:t>Projections of temperature rise</a:t>
            </a:r>
          </a:p>
        </p:txBody>
      </p:sp>
      <p:sp>
        <p:nvSpPr>
          <p:cNvPr id="9" name="TextBox 8">
            <a:extLst>
              <a:ext uri="{FF2B5EF4-FFF2-40B4-BE49-F238E27FC236}">
                <a16:creationId xmlns:a16="http://schemas.microsoft.com/office/drawing/2014/main" id="{C2FD912F-2864-4B3D-9754-18738B6C7D99}"/>
              </a:ext>
            </a:extLst>
          </p:cNvPr>
          <p:cNvSpPr txBox="1"/>
          <p:nvPr/>
        </p:nvSpPr>
        <p:spPr>
          <a:xfrm>
            <a:off x="10292316" y="6391870"/>
            <a:ext cx="1699889" cy="369332"/>
          </a:xfrm>
          <a:prstGeom prst="rect">
            <a:avLst/>
          </a:prstGeom>
          <a:noFill/>
        </p:spPr>
        <p:txBody>
          <a:bodyPr wrap="none" rtlCol="0">
            <a:spAutoFit/>
          </a:bodyPr>
          <a:lstStyle/>
          <a:p>
            <a:r>
              <a:rPr lang="en-GB" b="1" dirty="0"/>
              <a:t>IPCC WGp1 AR6</a:t>
            </a:r>
          </a:p>
        </p:txBody>
      </p:sp>
      <p:sp>
        <p:nvSpPr>
          <p:cNvPr id="10" name="TextBox 9">
            <a:extLst>
              <a:ext uri="{FF2B5EF4-FFF2-40B4-BE49-F238E27FC236}">
                <a16:creationId xmlns:a16="http://schemas.microsoft.com/office/drawing/2014/main" id="{9F611A5A-ED6F-493F-8F21-33323212269F}"/>
              </a:ext>
            </a:extLst>
          </p:cNvPr>
          <p:cNvSpPr txBox="1"/>
          <p:nvPr/>
        </p:nvSpPr>
        <p:spPr>
          <a:xfrm>
            <a:off x="4970531" y="259397"/>
            <a:ext cx="2250937"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The Future?</a:t>
            </a:r>
          </a:p>
        </p:txBody>
      </p:sp>
    </p:spTree>
    <p:extLst>
      <p:ext uri="{BB962C8B-B14F-4D97-AF65-F5344CB8AC3E}">
        <p14:creationId xmlns:p14="http://schemas.microsoft.com/office/powerpoint/2010/main" val="157489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D107DF-F82F-4401-BDF4-89CBFC859D07}"/>
              </a:ext>
            </a:extLst>
          </p:cNvPr>
          <p:cNvPicPr>
            <a:picLocks noChangeAspect="1"/>
          </p:cNvPicPr>
          <p:nvPr/>
        </p:nvPicPr>
        <p:blipFill rotWithShape="1">
          <a:blip r:embed="rId2"/>
          <a:srcRect l="66055" t="56044" r="1361" b="17334"/>
          <a:stretch/>
        </p:blipFill>
        <p:spPr>
          <a:xfrm>
            <a:off x="101933" y="2115099"/>
            <a:ext cx="5994067" cy="3131735"/>
          </a:xfrm>
          <a:prstGeom prst="rect">
            <a:avLst/>
          </a:prstGeom>
        </p:spPr>
      </p:pic>
      <p:sp>
        <p:nvSpPr>
          <p:cNvPr id="3" name="TextBox 2">
            <a:extLst>
              <a:ext uri="{FF2B5EF4-FFF2-40B4-BE49-F238E27FC236}">
                <a16:creationId xmlns:a16="http://schemas.microsoft.com/office/drawing/2014/main" id="{A380A4EA-DFBA-489A-BCFF-737A2B9D5B27}"/>
              </a:ext>
            </a:extLst>
          </p:cNvPr>
          <p:cNvSpPr txBox="1"/>
          <p:nvPr/>
        </p:nvSpPr>
        <p:spPr>
          <a:xfrm>
            <a:off x="2590800" y="944880"/>
            <a:ext cx="7441461"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Projected Average Annual Changes at 4°C</a:t>
            </a:r>
          </a:p>
        </p:txBody>
      </p:sp>
      <p:sp>
        <p:nvSpPr>
          <p:cNvPr id="4" name="TextBox 3">
            <a:extLst>
              <a:ext uri="{FF2B5EF4-FFF2-40B4-BE49-F238E27FC236}">
                <a16:creationId xmlns:a16="http://schemas.microsoft.com/office/drawing/2014/main" id="{98D30080-C102-40EC-83D0-515D7AA84593}"/>
              </a:ext>
            </a:extLst>
          </p:cNvPr>
          <p:cNvSpPr txBox="1"/>
          <p:nvPr/>
        </p:nvSpPr>
        <p:spPr>
          <a:xfrm>
            <a:off x="2289541" y="1653433"/>
            <a:ext cx="1821717" cy="461665"/>
          </a:xfrm>
          <a:prstGeom prst="rect">
            <a:avLst/>
          </a:prstGeom>
          <a:noFill/>
        </p:spPr>
        <p:txBody>
          <a:bodyPr wrap="none" rtlCol="0">
            <a:spAutoFit/>
          </a:bodyPr>
          <a:lstStyle/>
          <a:p>
            <a:r>
              <a:rPr lang="en-GB" sz="2400" b="1" dirty="0"/>
              <a:t>Temperature</a:t>
            </a:r>
          </a:p>
        </p:txBody>
      </p:sp>
      <p:sp>
        <p:nvSpPr>
          <p:cNvPr id="5" name="TextBox 4">
            <a:extLst>
              <a:ext uri="{FF2B5EF4-FFF2-40B4-BE49-F238E27FC236}">
                <a16:creationId xmlns:a16="http://schemas.microsoft.com/office/drawing/2014/main" id="{2219ADFD-C888-47F4-AE35-D2E1FF72C1AE}"/>
              </a:ext>
            </a:extLst>
          </p:cNvPr>
          <p:cNvSpPr txBox="1"/>
          <p:nvPr/>
        </p:nvSpPr>
        <p:spPr>
          <a:xfrm>
            <a:off x="8168426" y="1674754"/>
            <a:ext cx="1819985" cy="461665"/>
          </a:xfrm>
          <a:prstGeom prst="rect">
            <a:avLst/>
          </a:prstGeom>
          <a:noFill/>
        </p:spPr>
        <p:txBody>
          <a:bodyPr wrap="none" rtlCol="0">
            <a:spAutoFit/>
          </a:bodyPr>
          <a:lstStyle/>
          <a:p>
            <a:r>
              <a:rPr lang="en-GB" sz="2400" b="1" dirty="0"/>
              <a:t>Precipitation</a:t>
            </a:r>
          </a:p>
        </p:txBody>
      </p:sp>
      <p:pic>
        <p:nvPicPr>
          <p:cNvPr id="6" name="Picture 5">
            <a:extLst>
              <a:ext uri="{FF2B5EF4-FFF2-40B4-BE49-F238E27FC236}">
                <a16:creationId xmlns:a16="http://schemas.microsoft.com/office/drawing/2014/main" id="{EE0D7B70-E33E-4E97-8185-47FA25F6143D}"/>
              </a:ext>
            </a:extLst>
          </p:cNvPr>
          <p:cNvPicPr>
            <a:picLocks noChangeAspect="1"/>
          </p:cNvPicPr>
          <p:nvPr/>
        </p:nvPicPr>
        <p:blipFill rotWithShape="1">
          <a:blip r:embed="rId2"/>
          <a:srcRect l="27610" t="85836" r="26279" b="5348"/>
          <a:stretch/>
        </p:blipFill>
        <p:spPr>
          <a:xfrm>
            <a:off x="72065" y="5300064"/>
            <a:ext cx="5994067" cy="732769"/>
          </a:xfrm>
          <a:prstGeom prst="rect">
            <a:avLst/>
          </a:prstGeom>
        </p:spPr>
      </p:pic>
      <p:sp>
        <p:nvSpPr>
          <p:cNvPr id="7" name="TextBox 6">
            <a:extLst>
              <a:ext uri="{FF2B5EF4-FFF2-40B4-BE49-F238E27FC236}">
                <a16:creationId xmlns:a16="http://schemas.microsoft.com/office/drawing/2014/main" id="{0B50CDF3-50AD-4C6C-B13F-0F8DC366BAF5}"/>
              </a:ext>
            </a:extLst>
          </p:cNvPr>
          <p:cNvSpPr txBox="1"/>
          <p:nvPr/>
        </p:nvSpPr>
        <p:spPr>
          <a:xfrm>
            <a:off x="10292316" y="279305"/>
            <a:ext cx="1699889" cy="369332"/>
          </a:xfrm>
          <a:prstGeom prst="rect">
            <a:avLst/>
          </a:prstGeom>
          <a:noFill/>
        </p:spPr>
        <p:txBody>
          <a:bodyPr wrap="none" rtlCol="0">
            <a:spAutoFit/>
          </a:bodyPr>
          <a:lstStyle/>
          <a:p>
            <a:r>
              <a:rPr lang="en-GB" b="1" dirty="0"/>
              <a:t>IPCC WGp1 AR6</a:t>
            </a:r>
          </a:p>
        </p:txBody>
      </p:sp>
      <p:pic>
        <p:nvPicPr>
          <p:cNvPr id="8" name="Picture 7">
            <a:extLst>
              <a:ext uri="{FF2B5EF4-FFF2-40B4-BE49-F238E27FC236}">
                <a16:creationId xmlns:a16="http://schemas.microsoft.com/office/drawing/2014/main" id="{90BDA2C4-A7CB-4F21-8CF8-AA5A844A37BF}"/>
              </a:ext>
            </a:extLst>
          </p:cNvPr>
          <p:cNvPicPr>
            <a:picLocks noChangeAspect="1"/>
          </p:cNvPicPr>
          <p:nvPr/>
        </p:nvPicPr>
        <p:blipFill rotWithShape="1">
          <a:blip r:embed="rId3"/>
          <a:srcRect l="66989" t="23496" b="33791"/>
          <a:stretch/>
        </p:blipFill>
        <p:spPr>
          <a:xfrm>
            <a:off x="5998137" y="2101299"/>
            <a:ext cx="5994068" cy="3081947"/>
          </a:xfrm>
          <a:prstGeom prst="rect">
            <a:avLst/>
          </a:prstGeom>
        </p:spPr>
      </p:pic>
      <p:pic>
        <p:nvPicPr>
          <p:cNvPr id="9" name="Picture 8">
            <a:extLst>
              <a:ext uri="{FF2B5EF4-FFF2-40B4-BE49-F238E27FC236}">
                <a16:creationId xmlns:a16="http://schemas.microsoft.com/office/drawing/2014/main" id="{F9672505-E1C2-4C5E-82C0-5FDA4287D06A}"/>
              </a:ext>
            </a:extLst>
          </p:cNvPr>
          <p:cNvPicPr>
            <a:picLocks noChangeAspect="1"/>
          </p:cNvPicPr>
          <p:nvPr/>
        </p:nvPicPr>
        <p:blipFill rotWithShape="1">
          <a:blip r:embed="rId3"/>
          <a:srcRect l="26667" t="71165" r="26353" b="4764"/>
          <a:stretch/>
        </p:blipFill>
        <p:spPr>
          <a:xfrm>
            <a:off x="6311530" y="5246834"/>
            <a:ext cx="5267739" cy="1072474"/>
          </a:xfrm>
          <a:prstGeom prst="rect">
            <a:avLst/>
          </a:prstGeom>
        </p:spPr>
      </p:pic>
    </p:spTree>
    <p:extLst>
      <p:ext uri="{BB962C8B-B14F-4D97-AF65-F5344CB8AC3E}">
        <p14:creationId xmlns:p14="http://schemas.microsoft.com/office/powerpoint/2010/main" val="351521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BCF90E-BF85-4BB3-9C86-614ACFC14506}"/>
              </a:ext>
            </a:extLst>
          </p:cNvPr>
          <p:cNvPicPr>
            <a:picLocks noChangeAspect="1"/>
          </p:cNvPicPr>
          <p:nvPr/>
        </p:nvPicPr>
        <p:blipFill>
          <a:blip r:embed="rId2"/>
          <a:stretch>
            <a:fillRect/>
          </a:stretch>
        </p:blipFill>
        <p:spPr>
          <a:xfrm>
            <a:off x="2250967" y="913514"/>
            <a:ext cx="3750580" cy="2894629"/>
          </a:xfrm>
          <a:prstGeom prst="rect">
            <a:avLst/>
          </a:prstGeom>
        </p:spPr>
      </p:pic>
      <p:pic>
        <p:nvPicPr>
          <p:cNvPr id="3" name="Picture 2">
            <a:extLst>
              <a:ext uri="{FF2B5EF4-FFF2-40B4-BE49-F238E27FC236}">
                <a16:creationId xmlns:a16="http://schemas.microsoft.com/office/drawing/2014/main" id="{B7880CC1-3D5A-49BA-BBA7-1A0725121866}"/>
              </a:ext>
            </a:extLst>
          </p:cNvPr>
          <p:cNvPicPr>
            <a:picLocks noChangeAspect="1"/>
          </p:cNvPicPr>
          <p:nvPr/>
        </p:nvPicPr>
        <p:blipFill>
          <a:blip r:embed="rId3"/>
          <a:stretch>
            <a:fillRect/>
          </a:stretch>
        </p:blipFill>
        <p:spPr>
          <a:xfrm>
            <a:off x="6085650" y="3410916"/>
            <a:ext cx="20700" cy="36167"/>
          </a:xfrm>
          <a:prstGeom prst="rect">
            <a:avLst/>
          </a:prstGeom>
        </p:spPr>
      </p:pic>
      <p:pic>
        <p:nvPicPr>
          <p:cNvPr id="5" name="Picture 4">
            <a:extLst>
              <a:ext uri="{FF2B5EF4-FFF2-40B4-BE49-F238E27FC236}">
                <a16:creationId xmlns:a16="http://schemas.microsoft.com/office/drawing/2014/main" id="{3AC88880-1D27-409B-8778-36AE909B91CC}"/>
              </a:ext>
            </a:extLst>
          </p:cNvPr>
          <p:cNvPicPr>
            <a:picLocks noChangeAspect="1"/>
          </p:cNvPicPr>
          <p:nvPr/>
        </p:nvPicPr>
        <p:blipFill>
          <a:blip r:embed="rId4"/>
          <a:stretch>
            <a:fillRect/>
          </a:stretch>
        </p:blipFill>
        <p:spPr>
          <a:xfrm>
            <a:off x="2250967" y="3808143"/>
            <a:ext cx="7427992" cy="2823984"/>
          </a:xfrm>
          <a:prstGeom prst="rect">
            <a:avLst/>
          </a:prstGeom>
        </p:spPr>
      </p:pic>
      <p:pic>
        <p:nvPicPr>
          <p:cNvPr id="6" name="Picture 5">
            <a:extLst>
              <a:ext uri="{FF2B5EF4-FFF2-40B4-BE49-F238E27FC236}">
                <a16:creationId xmlns:a16="http://schemas.microsoft.com/office/drawing/2014/main" id="{FCD8EEE0-F670-4CE0-8397-621E56FC7318}"/>
              </a:ext>
            </a:extLst>
          </p:cNvPr>
          <p:cNvPicPr>
            <a:picLocks noChangeAspect="1"/>
          </p:cNvPicPr>
          <p:nvPr/>
        </p:nvPicPr>
        <p:blipFill>
          <a:blip r:embed="rId5"/>
          <a:stretch>
            <a:fillRect/>
          </a:stretch>
        </p:blipFill>
        <p:spPr>
          <a:xfrm>
            <a:off x="6106350" y="1179335"/>
            <a:ext cx="3669235" cy="2651093"/>
          </a:xfrm>
          <a:prstGeom prst="rect">
            <a:avLst/>
          </a:prstGeom>
        </p:spPr>
      </p:pic>
      <p:grpSp>
        <p:nvGrpSpPr>
          <p:cNvPr id="10" name="Group 9">
            <a:extLst>
              <a:ext uri="{FF2B5EF4-FFF2-40B4-BE49-F238E27FC236}">
                <a16:creationId xmlns:a16="http://schemas.microsoft.com/office/drawing/2014/main" id="{471B181F-B64A-436D-8303-06CDFC4834F6}"/>
              </a:ext>
            </a:extLst>
          </p:cNvPr>
          <p:cNvGrpSpPr/>
          <p:nvPr/>
        </p:nvGrpSpPr>
        <p:grpSpPr>
          <a:xfrm>
            <a:off x="474109" y="2782937"/>
            <a:ext cx="1372445" cy="1255957"/>
            <a:chOff x="607275" y="1842350"/>
            <a:chExt cx="993600" cy="838198"/>
          </a:xfrm>
        </p:grpSpPr>
        <p:pic>
          <p:nvPicPr>
            <p:cNvPr id="7" name="Picture 6">
              <a:extLst>
                <a:ext uri="{FF2B5EF4-FFF2-40B4-BE49-F238E27FC236}">
                  <a16:creationId xmlns:a16="http://schemas.microsoft.com/office/drawing/2014/main" id="{FE9A51D4-0608-4D2C-A350-89FF477BC805}"/>
                </a:ext>
              </a:extLst>
            </p:cNvPr>
            <p:cNvPicPr>
              <a:picLocks noChangeAspect="1"/>
            </p:cNvPicPr>
            <p:nvPr/>
          </p:nvPicPr>
          <p:blipFill>
            <a:blip r:embed="rId6"/>
            <a:stretch>
              <a:fillRect/>
            </a:stretch>
          </p:blipFill>
          <p:spPr>
            <a:xfrm>
              <a:off x="627975" y="1842350"/>
              <a:ext cx="972900" cy="201500"/>
            </a:xfrm>
            <a:prstGeom prst="rect">
              <a:avLst/>
            </a:prstGeom>
          </p:spPr>
        </p:pic>
        <p:pic>
          <p:nvPicPr>
            <p:cNvPr id="8" name="Picture 7">
              <a:extLst>
                <a:ext uri="{FF2B5EF4-FFF2-40B4-BE49-F238E27FC236}">
                  <a16:creationId xmlns:a16="http://schemas.microsoft.com/office/drawing/2014/main" id="{E1E473D0-F0ED-47B2-9A97-428D82A53471}"/>
                </a:ext>
              </a:extLst>
            </p:cNvPr>
            <p:cNvPicPr>
              <a:picLocks noChangeAspect="1"/>
            </p:cNvPicPr>
            <p:nvPr/>
          </p:nvPicPr>
          <p:blipFill>
            <a:blip r:embed="rId7"/>
            <a:stretch>
              <a:fillRect/>
            </a:stretch>
          </p:blipFill>
          <p:spPr>
            <a:xfrm>
              <a:off x="607275" y="2162975"/>
              <a:ext cx="972900" cy="196333"/>
            </a:xfrm>
            <a:prstGeom prst="rect">
              <a:avLst/>
            </a:prstGeom>
          </p:spPr>
        </p:pic>
        <p:pic>
          <p:nvPicPr>
            <p:cNvPr id="9" name="Picture 8">
              <a:extLst>
                <a:ext uri="{FF2B5EF4-FFF2-40B4-BE49-F238E27FC236}">
                  <a16:creationId xmlns:a16="http://schemas.microsoft.com/office/drawing/2014/main" id="{82CB0EBA-07AB-42D7-833F-FA44904CEB36}"/>
                </a:ext>
              </a:extLst>
            </p:cNvPr>
            <p:cNvPicPr>
              <a:picLocks noChangeAspect="1"/>
            </p:cNvPicPr>
            <p:nvPr/>
          </p:nvPicPr>
          <p:blipFill>
            <a:blip r:embed="rId8"/>
            <a:stretch>
              <a:fillRect/>
            </a:stretch>
          </p:blipFill>
          <p:spPr>
            <a:xfrm>
              <a:off x="627975" y="2504881"/>
              <a:ext cx="931500" cy="175667"/>
            </a:xfrm>
            <a:prstGeom prst="rect">
              <a:avLst/>
            </a:prstGeom>
          </p:spPr>
        </p:pic>
      </p:grpSp>
      <p:pic>
        <p:nvPicPr>
          <p:cNvPr id="11" name="Picture 10">
            <a:extLst>
              <a:ext uri="{FF2B5EF4-FFF2-40B4-BE49-F238E27FC236}">
                <a16:creationId xmlns:a16="http://schemas.microsoft.com/office/drawing/2014/main" id="{69A41AAB-F4C2-4777-B832-7E2AAA8A96B3}"/>
              </a:ext>
            </a:extLst>
          </p:cNvPr>
          <p:cNvPicPr>
            <a:picLocks noChangeAspect="1"/>
          </p:cNvPicPr>
          <p:nvPr/>
        </p:nvPicPr>
        <p:blipFill>
          <a:blip r:embed="rId9"/>
          <a:stretch>
            <a:fillRect/>
          </a:stretch>
        </p:blipFill>
        <p:spPr>
          <a:xfrm>
            <a:off x="1146035" y="77843"/>
            <a:ext cx="6460026" cy="1185592"/>
          </a:xfrm>
          <a:prstGeom prst="rect">
            <a:avLst/>
          </a:prstGeom>
        </p:spPr>
      </p:pic>
      <p:pic>
        <p:nvPicPr>
          <p:cNvPr id="12" name="Picture 11">
            <a:extLst>
              <a:ext uri="{FF2B5EF4-FFF2-40B4-BE49-F238E27FC236}">
                <a16:creationId xmlns:a16="http://schemas.microsoft.com/office/drawing/2014/main" id="{CA807FF7-04D7-4A1E-AE42-A374D417505E}"/>
              </a:ext>
            </a:extLst>
          </p:cNvPr>
          <p:cNvPicPr>
            <a:picLocks noChangeAspect="1"/>
          </p:cNvPicPr>
          <p:nvPr/>
        </p:nvPicPr>
        <p:blipFill>
          <a:blip r:embed="rId10"/>
          <a:stretch>
            <a:fillRect/>
          </a:stretch>
        </p:blipFill>
        <p:spPr>
          <a:xfrm>
            <a:off x="8922059" y="659246"/>
            <a:ext cx="2716567" cy="508535"/>
          </a:xfrm>
          <a:prstGeom prst="rect">
            <a:avLst/>
          </a:prstGeom>
        </p:spPr>
      </p:pic>
      <p:sp>
        <p:nvSpPr>
          <p:cNvPr id="13" name="TextBox 12">
            <a:extLst>
              <a:ext uri="{FF2B5EF4-FFF2-40B4-BE49-F238E27FC236}">
                <a16:creationId xmlns:a16="http://schemas.microsoft.com/office/drawing/2014/main" id="{DB6B74EB-460D-4857-82C5-4D3F4143D7F7}"/>
              </a:ext>
            </a:extLst>
          </p:cNvPr>
          <p:cNvSpPr txBox="1"/>
          <p:nvPr/>
        </p:nvSpPr>
        <p:spPr>
          <a:xfrm>
            <a:off x="8469297" y="83516"/>
            <a:ext cx="2916376" cy="646331"/>
          </a:xfrm>
          <a:prstGeom prst="rect">
            <a:avLst/>
          </a:prstGeom>
          <a:noFill/>
        </p:spPr>
        <p:txBody>
          <a:bodyPr wrap="none" rtlCol="0">
            <a:spAutoFit/>
          </a:bodyPr>
          <a:lstStyle/>
          <a:p>
            <a:r>
              <a:rPr lang="en-GB" dirty="0"/>
              <a:t>Much more about all English </a:t>
            </a:r>
          </a:p>
          <a:p>
            <a:pPr algn="ctr"/>
            <a:r>
              <a:rPr lang="en-GB" dirty="0"/>
              <a:t>regions on the web-site</a:t>
            </a:r>
          </a:p>
        </p:txBody>
      </p:sp>
      <p:sp>
        <p:nvSpPr>
          <p:cNvPr id="14" name="TextBox 13">
            <a:extLst>
              <a:ext uri="{FF2B5EF4-FFF2-40B4-BE49-F238E27FC236}">
                <a16:creationId xmlns:a16="http://schemas.microsoft.com/office/drawing/2014/main" id="{1769C482-448D-4589-B8DF-BD056F538D5A}"/>
              </a:ext>
            </a:extLst>
          </p:cNvPr>
          <p:cNvSpPr txBox="1"/>
          <p:nvPr/>
        </p:nvSpPr>
        <p:spPr>
          <a:xfrm>
            <a:off x="10003916" y="1263435"/>
            <a:ext cx="2084097" cy="369332"/>
          </a:xfrm>
          <a:prstGeom prst="rect">
            <a:avLst/>
          </a:prstGeom>
          <a:noFill/>
        </p:spPr>
        <p:txBody>
          <a:bodyPr wrap="none" rtlCol="0">
            <a:spAutoFit/>
          </a:bodyPr>
          <a:lstStyle/>
          <a:p>
            <a:r>
              <a:rPr lang="en-GB" dirty="0"/>
              <a:t>Explore for yourself!</a:t>
            </a:r>
          </a:p>
        </p:txBody>
      </p:sp>
    </p:spTree>
    <p:extLst>
      <p:ext uri="{BB962C8B-B14F-4D97-AF65-F5344CB8AC3E}">
        <p14:creationId xmlns:p14="http://schemas.microsoft.com/office/powerpoint/2010/main" val="387707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6C087D-43D9-4378-9C80-75B266E6AE1F}"/>
              </a:ext>
            </a:extLst>
          </p:cNvPr>
          <p:cNvSpPr txBox="1"/>
          <p:nvPr/>
        </p:nvSpPr>
        <p:spPr>
          <a:xfrm>
            <a:off x="1062410" y="322310"/>
            <a:ext cx="10067180" cy="1877437"/>
          </a:xfrm>
          <a:prstGeom prst="rect">
            <a:avLst/>
          </a:prstGeom>
          <a:noFill/>
        </p:spPr>
        <p:txBody>
          <a:bodyPr wrap="none" rtlCol="0">
            <a:spAutoFit/>
          </a:bodyPr>
          <a:lstStyle/>
          <a:p>
            <a:pPr algn="ctr"/>
            <a:r>
              <a:rPr lang="en-GB" sz="2000" b="1" dirty="0">
                <a:solidFill>
                  <a:schemeClr val="accent1">
                    <a:lumMod val="75000"/>
                  </a:schemeClr>
                </a:solidFill>
                <a:latin typeface="Verdana" panose="020B0604030504040204" pitchFamily="34" charset="0"/>
                <a:ea typeface="Verdana" panose="020B0604030504040204" pitchFamily="34" charset="0"/>
              </a:rPr>
              <a:t>United Nations Framework Convention on Climate Change (UNFCCC)</a:t>
            </a:r>
          </a:p>
          <a:p>
            <a:pPr algn="ctr"/>
            <a:r>
              <a:rPr lang="en-GB" sz="2000" b="1" dirty="0">
                <a:solidFill>
                  <a:schemeClr val="accent1">
                    <a:lumMod val="75000"/>
                  </a:schemeClr>
                </a:solidFill>
                <a:latin typeface="Verdana" panose="020B0604030504040204" pitchFamily="34" charset="0"/>
                <a:ea typeface="Verdana" panose="020B0604030504040204" pitchFamily="34" charset="0"/>
              </a:rPr>
              <a:t>Convention of the Parties (COP)</a:t>
            </a:r>
          </a:p>
          <a:p>
            <a:pPr algn="ctr"/>
            <a:endParaRPr lang="en-GB" sz="2000" b="1" dirty="0">
              <a:solidFill>
                <a:schemeClr val="accent1">
                  <a:lumMod val="75000"/>
                </a:schemeClr>
              </a:solidFill>
              <a:latin typeface="Verdana" panose="020B0604030504040204" pitchFamily="34" charset="0"/>
              <a:ea typeface="Verdana" panose="020B0604030504040204" pitchFamily="34" charset="0"/>
            </a:endParaRPr>
          </a:p>
          <a:p>
            <a:pPr algn="ctr"/>
            <a:endParaRPr lang="en-GB" sz="800" b="1" dirty="0">
              <a:solidFill>
                <a:schemeClr val="accent1">
                  <a:lumMod val="75000"/>
                </a:schemeClr>
              </a:solidFill>
              <a:latin typeface="Verdana" panose="020B0604030504040204" pitchFamily="34" charset="0"/>
              <a:ea typeface="Verdana" panose="020B0604030504040204" pitchFamily="34" charset="0"/>
            </a:endParaRPr>
          </a:p>
          <a:p>
            <a:pPr algn="ctr"/>
            <a:r>
              <a:rPr lang="en-GB" sz="2400" b="1" dirty="0">
                <a:latin typeface="Verdana" panose="020B0604030504040204" pitchFamily="34" charset="0"/>
                <a:ea typeface="Verdana" panose="020B0604030504040204" pitchFamily="34" charset="0"/>
              </a:rPr>
              <a:t>COP21 Paris 2015</a:t>
            </a:r>
          </a:p>
          <a:p>
            <a:pPr algn="ctr"/>
            <a:endParaRPr lang="en-GB" sz="2400" b="1" dirty="0">
              <a:solidFill>
                <a:schemeClr val="accent1">
                  <a:lumMod val="75000"/>
                </a:schemeClr>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80BC9686-E817-4218-B161-EA571E3DFB42}"/>
              </a:ext>
            </a:extLst>
          </p:cNvPr>
          <p:cNvSpPr txBox="1"/>
          <p:nvPr/>
        </p:nvSpPr>
        <p:spPr>
          <a:xfrm>
            <a:off x="856104" y="2522054"/>
            <a:ext cx="10479792" cy="2677656"/>
          </a:xfrm>
          <a:prstGeom prst="rect">
            <a:avLst/>
          </a:prstGeom>
          <a:noFill/>
        </p:spPr>
        <p:txBody>
          <a:bodyPr wrap="none" rtlCol="0">
            <a:spAutoFit/>
          </a:bodyPr>
          <a:lstStyle/>
          <a:p>
            <a:r>
              <a:rPr lang="en-GB" sz="2400" dirty="0"/>
              <a:t>Paris targets: Temperature rise less than 2°C with not more than 1.5 °C as ambition </a:t>
            </a:r>
          </a:p>
          <a:p>
            <a:endParaRPr lang="en-GB" sz="2400" dirty="0"/>
          </a:p>
          <a:p>
            <a:r>
              <a:rPr lang="en-GB" sz="2400" dirty="0"/>
              <a:t>Nationally Determined Contributions to GHG emission reduction (NDCs) given</a:t>
            </a:r>
          </a:p>
          <a:p>
            <a:endParaRPr lang="en-GB" sz="2400" dirty="0"/>
          </a:p>
          <a:p>
            <a:r>
              <a:rPr lang="en-GB" sz="2400" dirty="0"/>
              <a:t>Reassessment of NDCs every 5 years</a:t>
            </a:r>
          </a:p>
          <a:p>
            <a:endParaRPr lang="en-GB" sz="2400" dirty="0"/>
          </a:p>
          <a:p>
            <a:r>
              <a:rPr lang="en-GB" sz="2400" dirty="0"/>
              <a:t>Actual rules for targets vague and confusing</a:t>
            </a:r>
          </a:p>
        </p:txBody>
      </p:sp>
    </p:spTree>
    <p:extLst>
      <p:ext uri="{BB962C8B-B14F-4D97-AF65-F5344CB8AC3E}">
        <p14:creationId xmlns:p14="http://schemas.microsoft.com/office/powerpoint/2010/main" val="359305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F76B8-00A7-4EB4-9677-A23188C1D247}"/>
              </a:ext>
            </a:extLst>
          </p:cNvPr>
          <p:cNvPicPr>
            <a:picLocks noChangeAspect="1"/>
          </p:cNvPicPr>
          <p:nvPr/>
        </p:nvPicPr>
        <p:blipFill>
          <a:blip r:embed="rId2"/>
          <a:stretch>
            <a:fillRect/>
          </a:stretch>
        </p:blipFill>
        <p:spPr>
          <a:xfrm>
            <a:off x="1072777" y="1223982"/>
            <a:ext cx="10556338" cy="4997914"/>
          </a:xfrm>
          <a:prstGeom prst="rect">
            <a:avLst/>
          </a:prstGeom>
        </p:spPr>
      </p:pic>
      <p:sp>
        <p:nvSpPr>
          <p:cNvPr id="3" name="TextBox 2">
            <a:extLst>
              <a:ext uri="{FF2B5EF4-FFF2-40B4-BE49-F238E27FC236}">
                <a16:creationId xmlns:a16="http://schemas.microsoft.com/office/drawing/2014/main" id="{1B6861C2-CD9F-450B-BA67-1A49E5F0693D}"/>
              </a:ext>
            </a:extLst>
          </p:cNvPr>
          <p:cNvSpPr txBox="1"/>
          <p:nvPr/>
        </p:nvSpPr>
        <p:spPr>
          <a:xfrm>
            <a:off x="2376140" y="636104"/>
            <a:ext cx="7949612" cy="461665"/>
          </a:xfrm>
          <a:prstGeom prst="rect">
            <a:avLst/>
          </a:prstGeom>
          <a:noFill/>
        </p:spPr>
        <p:txBody>
          <a:bodyPr wrap="none" rtlCol="0">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The UNEP Emissions Gap Report, 9 Nov 2021</a:t>
            </a:r>
          </a:p>
        </p:txBody>
      </p:sp>
    </p:spTree>
    <p:extLst>
      <p:ext uri="{BB962C8B-B14F-4D97-AF65-F5344CB8AC3E}">
        <p14:creationId xmlns:p14="http://schemas.microsoft.com/office/powerpoint/2010/main" val="1853702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1338</Words>
  <Application>Microsoft Office PowerPoint</Application>
  <PresentationFormat>Widescreen</PresentationFormat>
  <Paragraphs>150</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Meta OT Book</vt:lpstr>
      <vt:lpstr>Verdana</vt:lpstr>
      <vt:lpstr>Office Theme</vt:lpstr>
      <vt:lpstr>Office Theme</vt:lpstr>
      <vt:lpstr>PowerPoint Presentation</vt:lpstr>
      <vt:lpstr>PowerPoint Presentation</vt:lpstr>
      <vt:lpstr>Moments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UK Climate Change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Hoskins, Brian J</dc:creator>
  <cp:lastModifiedBy>Sue Russell</cp:lastModifiedBy>
  <cp:revision>50</cp:revision>
  <dcterms:created xsi:type="dcterms:W3CDTF">2021-11-11T16:02:16Z</dcterms:created>
  <dcterms:modified xsi:type="dcterms:W3CDTF">2022-04-27T18:30:04Z</dcterms:modified>
</cp:coreProperties>
</file>