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3" r:id="rId5"/>
    <p:sldId id="264" r:id="rId6"/>
    <p:sldId id="261" r:id="rId7"/>
    <p:sldId id="265" r:id="rId8"/>
    <p:sldId id="266" r:id="rId9"/>
    <p:sldId id="259" r:id="rId10"/>
    <p:sldId id="269" r:id="rId11"/>
    <p:sldId id="267" r:id="rId12"/>
    <p:sldId id="268" r:id="rId13"/>
    <p:sldId id="262" r:id="rId14"/>
    <p:sldId id="26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snapToObjects="1">
      <p:cViewPr varScale="1">
        <p:scale>
          <a:sx n="117" d="100"/>
          <a:sy n="117" d="100"/>
        </p:scale>
        <p:origin x="3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879C1-890E-2403-7414-1DEA8456466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E104B00-9046-9733-5FE8-B5ADA9355A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B57117D-8166-AB5B-64F3-F28E5AD4C2ED}"/>
              </a:ext>
            </a:extLst>
          </p:cNvPr>
          <p:cNvSpPr>
            <a:spLocks noGrp="1"/>
          </p:cNvSpPr>
          <p:nvPr>
            <p:ph type="dt" sz="half" idx="10"/>
          </p:nvPr>
        </p:nvSpPr>
        <p:spPr/>
        <p:txBody>
          <a:bodyPr/>
          <a:lstStyle/>
          <a:p>
            <a:fld id="{52D7246B-21BF-C842-87CB-915D9363C93C}" type="datetimeFigureOut">
              <a:rPr lang="en-US" smtClean="0"/>
              <a:t>4/21/23</a:t>
            </a:fld>
            <a:endParaRPr lang="en-US" dirty="0"/>
          </a:p>
        </p:txBody>
      </p:sp>
      <p:sp>
        <p:nvSpPr>
          <p:cNvPr id="5" name="Footer Placeholder 4">
            <a:extLst>
              <a:ext uri="{FF2B5EF4-FFF2-40B4-BE49-F238E27FC236}">
                <a16:creationId xmlns:a16="http://schemas.microsoft.com/office/drawing/2014/main" id="{AF8455F5-F16E-A13A-15A5-C2EE6173453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08B4D10-1822-2CD6-3F13-5DF939E2A262}"/>
              </a:ext>
            </a:extLst>
          </p:cNvPr>
          <p:cNvSpPr>
            <a:spLocks noGrp="1"/>
          </p:cNvSpPr>
          <p:nvPr>
            <p:ph type="sldNum" sz="quarter" idx="12"/>
          </p:nvPr>
        </p:nvSpPr>
        <p:spPr/>
        <p:txBody>
          <a:bodyPr/>
          <a:lstStyle/>
          <a:p>
            <a:fld id="{A91E366E-63AD-6E47-AD0F-E87102CD2C1A}" type="slidenum">
              <a:rPr lang="en-US" smtClean="0"/>
              <a:t>‹#›</a:t>
            </a:fld>
            <a:endParaRPr lang="en-US" dirty="0"/>
          </a:p>
        </p:txBody>
      </p:sp>
    </p:spTree>
    <p:extLst>
      <p:ext uri="{BB962C8B-B14F-4D97-AF65-F5344CB8AC3E}">
        <p14:creationId xmlns:p14="http://schemas.microsoft.com/office/powerpoint/2010/main" val="2489909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3AE9A-E5B9-B313-C5C8-351355B6577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3BA4FF3-8934-3E48-AADF-7DD655D2DC2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74DCB65-4438-1743-D077-994EBD122D91}"/>
              </a:ext>
            </a:extLst>
          </p:cNvPr>
          <p:cNvSpPr>
            <a:spLocks noGrp="1"/>
          </p:cNvSpPr>
          <p:nvPr>
            <p:ph type="dt" sz="half" idx="10"/>
          </p:nvPr>
        </p:nvSpPr>
        <p:spPr/>
        <p:txBody>
          <a:bodyPr/>
          <a:lstStyle/>
          <a:p>
            <a:fld id="{52D7246B-21BF-C842-87CB-915D9363C93C}" type="datetimeFigureOut">
              <a:rPr lang="en-US" smtClean="0"/>
              <a:t>4/21/23</a:t>
            </a:fld>
            <a:endParaRPr lang="en-US" dirty="0"/>
          </a:p>
        </p:txBody>
      </p:sp>
      <p:sp>
        <p:nvSpPr>
          <p:cNvPr id="5" name="Footer Placeholder 4">
            <a:extLst>
              <a:ext uri="{FF2B5EF4-FFF2-40B4-BE49-F238E27FC236}">
                <a16:creationId xmlns:a16="http://schemas.microsoft.com/office/drawing/2014/main" id="{395919A7-2F0F-FB57-BDFF-64371BD126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3D8CEB4-049F-6796-66CC-6974B508A70F}"/>
              </a:ext>
            </a:extLst>
          </p:cNvPr>
          <p:cNvSpPr>
            <a:spLocks noGrp="1"/>
          </p:cNvSpPr>
          <p:nvPr>
            <p:ph type="sldNum" sz="quarter" idx="12"/>
          </p:nvPr>
        </p:nvSpPr>
        <p:spPr/>
        <p:txBody>
          <a:bodyPr/>
          <a:lstStyle/>
          <a:p>
            <a:fld id="{A91E366E-63AD-6E47-AD0F-E87102CD2C1A}" type="slidenum">
              <a:rPr lang="en-US" smtClean="0"/>
              <a:t>‹#›</a:t>
            </a:fld>
            <a:endParaRPr lang="en-US" dirty="0"/>
          </a:p>
        </p:txBody>
      </p:sp>
    </p:spTree>
    <p:extLst>
      <p:ext uri="{BB962C8B-B14F-4D97-AF65-F5344CB8AC3E}">
        <p14:creationId xmlns:p14="http://schemas.microsoft.com/office/powerpoint/2010/main" val="168905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10C749-9F18-76DB-953E-3826FA791FE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29D992C-9BC4-1D20-1308-F3259C5E389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C476257-5409-58B1-F971-8F754A1F0CC9}"/>
              </a:ext>
            </a:extLst>
          </p:cNvPr>
          <p:cNvSpPr>
            <a:spLocks noGrp="1"/>
          </p:cNvSpPr>
          <p:nvPr>
            <p:ph type="dt" sz="half" idx="10"/>
          </p:nvPr>
        </p:nvSpPr>
        <p:spPr/>
        <p:txBody>
          <a:bodyPr/>
          <a:lstStyle/>
          <a:p>
            <a:fld id="{52D7246B-21BF-C842-87CB-915D9363C93C}" type="datetimeFigureOut">
              <a:rPr lang="en-US" smtClean="0"/>
              <a:t>4/21/23</a:t>
            </a:fld>
            <a:endParaRPr lang="en-US" dirty="0"/>
          </a:p>
        </p:txBody>
      </p:sp>
      <p:sp>
        <p:nvSpPr>
          <p:cNvPr id="5" name="Footer Placeholder 4">
            <a:extLst>
              <a:ext uri="{FF2B5EF4-FFF2-40B4-BE49-F238E27FC236}">
                <a16:creationId xmlns:a16="http://schemas.microsoft.com/office/drawing/2014/main" id="{9B6343FB-CAEC-EC3F-C519-FC9BA07C787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36DE12-628D-EC16-84BA-7A3E15F58B28}"/>
              </a:ext>
            </a:extLst>
          </p:cNvPr>
          <p:cNvSpPr>
            <a:spLocks noGrp="1"/>
          </p:cNvSpPr>
          <p:nvPr>
            <p:ph type="sldNum" sz="quarter" idx="12"/>
          </p:nvPr>
        </p:nvSpPr>
        <p:spPr/>
        <p:txBody>
          <a:bodyPr/>
          <a:lstStyle/>
          <a:p>
            <a:fld id="{A91E366E-63AD-6E47-AD0F-E87102CD2C1A}" type="slidenum">
              <a:rPr lang="en-US" smtClean="0"/>
              <a:t>‹#›</a:t>
            </a:fld>
            <a:endParaRPr lang="en-US" dirty="0"/>
          </a:p>
        </p:txBody>
      </p:sp>
    </p:spTree>
    <p:extLst>
      <p:ext uri="{BB962C8B-B14F-4D97-AF65-F5344CB8AC3E}">
        <p14:creationId xmlns:p14="http://schemas.microsoft.com/office/powerpoint/2010/main" val="353962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7445F-E3FC-95CA-FC48-18690E3411A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570D2B1-B02F-1101-FDF0-9444B7CE251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DFC4CD7-532F-B22D-3FDA-E24B2DA62364}"/>
              </a:ext>
            </a:extLst>
          </p:cNvPr>
          <p:cNvSpPr>
            <a:spLocks noGrp="1"/>
          </p:cNvSpPr>
          <p:nvPr>
            <p:ph type="dt" sz="half" idx="10"/>
          </p:nvPr>
        </p:nvSpPr>
        <p:spPr/>
        <p:txBody>
          <a:bodyPr/>
          <a:lstStyle/>
          <a:p>
            <a:fld id="{52D7246B-21BF-C842-87CB-915D9363C93C}" type="datetimeFigureOut">
              <a:rPr lang="en-US" smtClean="0"/>
              <a:t>4/21/23</a:t>
            </a:fld>
            <a:endParaRPr lang="en-US" dirty="0"/>
          </a:p>
        </p:txBody>
      </p:sp>
      <p:sp>
        <p:nvSpPr>
          <p:cNvPr id="5" name="Footer Placeholder 4">
            <a:extLst>
              <a:ext uri="{FF2B5EF4-FFF2-40B4-BE49-F238E27FC236}">
                <a16:creationId xmlns:a16="http://schemas.microsoft.com/office/drawing/2014/main" id="{C4CD9B04-2B5E-D131-A886-FC7E6E5E29D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5C16A2E-4B4F-A014-630F-3F0499CC0524}"/>
              </a:ext>
            </a:extLst>
          </p:cNvPr>
          <p:cNvSpPr>
            <a:spLocks noGrp="1"/>
          </p:cNvSpPr>
          <p:nvPr>
            <p:ph type="sldNum" sz="quarter" idx="12"/>
          </p:nvPr>
        </p:nvSpPr>
        <p:spPr/>
        <p:txBody>
          <a:bodyPr/>
          <a:lstStyle/>
          <a:p>
            <a:fld id="{A91E366E-63AD-6E47-AD0F-E87102CD2C1A}" type="slidenum">
              <a:rPr lang="en-US" smtClean="0"/>
              <a:t>‹#›</a:t>
            </a:fld>
            <a:endParaRPr lang="en-US" dirty="0"/>
          </a:p>
        </p:txBody>
      </p:sp>
    </p:spTree>
    <p:extLst>
      <p:ext uri="{BB962C8B-B14F-4D97-AF65-F5344CB8AC3E}">
        <p14:creationId xmlns:p14="http://schemas.microsoft.com/office/powerpoint/2010/main" val="528792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87225-E06B-E869-F615-2B09500C212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BC64F3E-F6ED-4B2C-E6A1-8FAF7AD869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CBF54C4-FE5D-206C-0C5B-D86F0B6E18D4}"/>
              </a:ext>
            </a:extLst>
          </p:cNvPr>
          <p:cNvSpPr>
            <a:spLocks noGrp="1"/>
          </p:cNvSpPr>
          <p:nvPr>
            <p:ph type="dt" sz="half" idx="10"/>
          </p:nvPr>
        </p:nvSpPr>
        <p:spPr/>
        <p:txBody>
          <a:bodyPr/>
          <a:lstStyle/>
          <a:p>
            <a:fld id="{52D7246B-21BF-C842-87CB-915D9363C93C}" type="datetimeFigureOut">
              <a:rPr lang="en-US" smtClean="0"/>
              <a:t>4/21/23</a:t>
            </a:fld>
            <a:endParaRPr lang="en-US" dirty="0"/>
          </a:p>
        </p:txBody>
      </p:sp>
      <p:sp>
        <p:nvSpPr>
          <p:cNvPr id="5" name="Footer Placeholder 4">
            <a:extLst>
              <a:ext uri="{FF2B5EF4-FFF2-40B4-BE49-F238E27FC236}">
                <a16:creationId xmlns:a16="http://schemas.microsoft.com/office/drawing/2014/main" id="{855444F7-E305-BEE3-58E0-87F3AA518D6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E3E83E8-0BC5-E6B9-6576-54D7699D5101}"/>
              </a:ext>
            </a:extLst>
          </p:cNvPr>
          <p:cNvSpPr>
            <a:spLocks noGrp="1"/>
          </p:cNvSpPr>
          <p:nvPr>
            <p:ph type="sldNum" sz="quarter" idx="12"/>
          </p:nvPr>
        </p:nvSpPr>
        <p:spPr/>
        <p:txBody>
          <a:bodyPr/>
          <a:lstStyle/>
          <a:p>
            <a:fld id="{A91E366E-63AD-6E47-AD0F-E87102CD2C1A}" type="slidenum">
              <a:rPr lang="en-US" smtClean="0"/>
              <a:t>‹#›</a:t>
            </a:fld>
            <a:endParaRPr lang="en-US" dirty="0"/>
          </a:p>
        </p:txBody>
      </p:sp>
    </p:spTree>
    <p:extLst>
      <p:ext uri="{BB962C8B-B14F-4D97-AF65-F5344CB8AC3E}">
        <p14:creationId xmlns:p14="http://schemas.microsoft.com/office/powerpoint/2010/main" val="3382269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3F3DE-357E-550A-DC13-ADFDD1AE6A2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9DDC8AF-BCAC-23A1-4AB5-31ADF706B9C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048E287-C7B4-5216-1766-9AC4DE39DF5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23753EF-B4BE-FED0-5C89-4448B3F5B97A}"/>
              </a:ext>
            </a:extLst>
          </p:cNvPr>
          <p:cNvSpPr>
            <a:spLocks noGrp="1"/>
          </p:cNvSpPr>
          <p:nvPr>
            <p:ph type="dt" sz="half" idx="10"/>
          </p:nvPr>
        </p:nvSpPr>
        <p:spPr/>
        <p:txBody>
          <a:bodyPr/>
          <a:lstStyle/>
          <a:p>
            <a:fld id="{52D7246B-21BF-C842-87CB-915D9363C93C}" type="datetimeFigureOut">
              <a:rPr lang="en-US" smtClean="0"/>
              <a:t>4/21/23</a:t>
            </a:fld>
            <a:endParaRPr lang="en-US" dirty="0"/>
          </a:p>
        </p:txBody>
      </p:sp>
      <p:sp>
        <p:nvSpPr>
          <p:cNvPr id="6" name="Footer Placeholder 5">
            <a:extLst>
              <a:ext uri="{FF2B5EF4-FFF2-40B4-BE49-F238E27FC236}">
                <a16:creationId xmlns:a16="http://schemas.microsoft.com/office/drawing/2014/main" id="{677E1D05-2FDC-4400-6671-8A2C778B173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77A0F5A-F5FD-1C09-A983-5881D4A39A8A}"/>
              </a:ext>
            </a:extLst>
          </p:cNvPr>
          <p:cNvSpPr>
            <a:spLocks noGrp="1"/>
          </p:cNvSpPr>
          <p:nvPr>
            <p:ph type="sldNum" sz="quarter" idx="12"/>
          </p:nvPr>
        </p:nvSpPr>
        <p:spPr/>
        <p:txBody>
          <a:bodyPr/>
          <a:lstStyle/>
          <a:p>
            <a:fld id="{A91E366E-63AD-6E47-AD0F-E87102CD2C1A}" type="slidenum">
              <a:rPr lang="en-US" smtClean="0"/>
              <a:t>‹#›</a:t>
            </a:fld>
            <a:endParaRPr lang="en-US" dirty="0"/>
          </a:p>
        </p:txBody>
      </p:sp>
    </p:spTree>
    <p:extLst>
      <p:ext uri="{BB962C8B-B14F-4D97-AF65-F5344CB8AC3E}">
        <p14:creationId xmlns:p14="http://schemas.microsoft.com/office/powerpoint/2010/main" val="201503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86F07-3C88-DBB9-554B-DBE79F9B80C3}"/>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1604583-2070-4AD0-5702-5F69803723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19AF0BB-A631-A010-5257-19A4EAB2BD7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61AC59B0-ABE0-DE10-BD7B-13778ABD9B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E79FB56-DA69-5E0B-CD5C-74528366BAC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2D75713B-EE82-D4ED-D017-95B3FAA42CCE}"/>
              </a:ext>
            </a:extLst>
          </p:cNvPr>
          <p:cNvSpPr>
            <a:spLocks noGrp="1"/>
          </p:cNvSpPr>
          <p:nvPr>
            <p:ph type="dt" sz="half" idx="10"/>
          </p:nvPr>
        </p:nvSpPr>
        <p:spPr/>
        <p:txBody>
          <a:bodyPr/>
          <a:lstStyle/>
          <a:p>
            <a:fld id="{52D7246B-21BF-C842-87CB-915D9363C93C}" type="datetimeFigureOut">
              <a:rPr lang="en-US" smtClean="0"/>
              <a:t>4/21/23</a:t>
            </a:fld>
            <a:endParaRPr lang="en-US" dirty="0"/>
          </a:p>
        </p:txBody>
      </p:sp>
      <p:sp>
        <p:nvSpPr>
          <p:cNvPr id="8" name="Footer Placeholder 7">
            <a:extLst>
              <a:ext uri="{FF2B5EF4-FFF2-40B4-BE49-F238E27FC236}">
                <a16:creationId xmlns:a16="http://schemas.microsoft.com/office/drawing/2014/main" id="{FEBB1AAC-FA14-5962-FA0F-87F5E36D80F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BB5D255-865A-F284-5F92-7F175B1F9574}"/>
              </a:ext>
            </a:extLst>
          </p:cNvPr>
          <p:cNvSpPr>
            <a:spLocks noGrp="1"/>
          </p:cNvSpPr>
          <p:nvPr>
            <p:ph type="sldNum" sz="quarter" idx="12"/>
          </p:nvPr>
        </p:nvSpPr>
        <p:spPr/>
        <p:txBody>
          <a:bodyPr/>
          <a:lstStyle/>
          <a:p>
            <a:fld id="{A91E366E-63AD-6E47-AD0F-E87102CD2C1A}" type="slidenum">
              <a:rPr lang="en-US" smtClean="0"/>
              <a:t>‹#›</a:t>
            </a:fld>
            <a:endParaRPr lang="en-US" dirty="0"/>
          </a:p>
        </p:txBody>
      </p:sp>
    </p:spTree>
    <p:extLst>
      <p:ext uri="{BB962C8B-B14F-4D97-AF65-F5344CB8AC3E}">
        <p14:creationId xmlns:p14="http://schemas.microsoft.com/office/powerpoint/2010/main" val="4287500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D6B8B-1DE2-88CD-F64F-23498BB1C27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BB0590B-AEF4-6192-081F-1EB06A61CFEF}"/>
              </a:ext>
            </a:extLst>
          </p:cNvPr>
          <p:cNvSpPr>
            <a:spLocks noGrp="1"/>
          </p:cNvSpPr>
          <p:nvPr>
            <p:ph type="dt" sz="half" idx="10"/>
          </p:nvPr>
        </p:nvSpPr>
        <p:spPr/>
        <p:txBody>
          <a:bodyPr/>
          <a:lstStyle/>
          <a:p>
            <a:fld id="{52D7246B-21BF-C842-87CB-915D9363C93C}" type="datetimeFigureOut">
              <a:rPr lang="en-US" smtClean="0"/>
              <a:t>4/21/23</a:t>
            </a:fld>
            <a:endParaRPr lang="en-US" dirty="0"/>
          </a:p>
        </p:txBody>
      </p:sp>
      <p:sp>
        <p:nvSpPr>
          <p:cNvPr id="4" name="Footer Placeholder 3">
            <a:extLst>
              <a:ext uri="{FF2B5EF4-FFF2-40B4-BE49-F238E27FC236}">
                <a16:creationId xmlns:a16="http://schemas.microsoft.com/office/drawing/2014/main" id="{20450F00-3FEB-94E3-2942-8A86E2E3C09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1FD5387-DF7B-8160-9C9B-77B05A96A1F1}"/>
              </a:ext>
            </a:extLst>
          </p:cNvPr>
          <p:cNvSpPr>
            <a:spLocks noGrp="1"/>
          </p:cNvSpPr>
          <p:nvPr>
            <p:ph type="sldNum" sz="quarter" idx="12"/>
          </p:nvPr>
        </p:nvSpPr>
        <p:spPr/>
        <p:txBody>
          <a:bodyPr/>
          <a:lstStyle/>
          <a:p>
            <a:fld id="{A91E366E-63AD-6E47-AD0F-E87102CD2C1A}" type="slidenum">
              <a:rPr lang="en-US" smtClean="0"/>
              <a:t>‹#›</a:t>
            </a:fld>
            <a:endParaRPr lang="en-US" dirty="0"/>
          </a:p>
        </p:txBody>
      </p:sp>
    </p:spTree>
    <p:extLst>
      <p:ext uri="{BB962C8B-B14F-4D97-AF65-F5344CB8AC3E}">
        <p14:creationId xmlns:p14="http://schemas.microsoft.com/office/powerpoint/2010/main" val="743738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F940FF-DEFC-CDED-2E3C-902DF7768E57}"/>
              </a:ext>
            </a:extLst>
          </p:cNvPr>
          <p:cNvSpPr>
            <a:spLocks noGrp="1"/>
          </p:cNvSpPr>
          <p:nvPr>
            <p:ph type="dt" sz="half" idx="10"/>
          </p:nvPr>
        </p:nvSpPr>
        <p:spPr/>
        <p:txBody>
          <a:bodyPr/>
          <a:lstStyle/>
          <a:p>
            <a:fld id="{52D7246B-21BF-C842-87CB-915D9363C93C}" type="datetimeFigureOut">
              <a:rPr lang="en-US" smtClean="0"/>
              <a:t>4/21/23</a:t>
            </a:fld>
            <a:endParaRPr lang="en-US" dirty="0"/>
          </a:p>
        </p:txBody>
      </p:sp>
      <p:sp>
        <p:nvSpPr>
          <p:cNvPr id="3" name="Footer Placeholder 2">
            <a:extLst>
              <a:ext uri="{FF2B5EF4-FFF2-40B4-BE49-F238E27FC236}">
                <a16:creationId xmlns:a16="http://schemas.microsoft.com/office/drawing/2014/main" id="{95E18CF1-358D-CD45-28E1-0A789C165C3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CBB0814-DCB9-8A27-86EA-F2E95E2A9B22}"/>
              </a:ext>
            </a:extLst>
          </p:cNvPr>
          <p:cNvSpPr>
            <a:spLocks noGrp="1"/>
          </p:cNvSpPr>
          <p:nvPr>
            <p:ph type="sldNum" sz="quarter" idx="12"/>
          </p:nvPr>
        </p:nvSpPr>
        <p:spPr/>
        <p:txBody>
          <a:bodyPr/>
          <a:lstStyle/>
          <a:p>
            <a:fld id="{A91E366E-63AD-6E47-AD0F-E87102CD2C1A}" type="slidenum">
              <a:rPr lang="en-US" smtClean="0"/>
              <a:t>‹#›</a:t>
            </a:fld>
            <a:endParaRPr lang="en-US" dirty="0"/>
          </a:p>
        </p:txBody>
      </p:sp>
    </p:spTree>
    <p:extLst>
      <p:ext uri="{BB962C8B-B14F-4D97-AF65-F5344CB8AC3E}">
        <p14:creationId xmlns:p14="http://schemas.microsoft.com/office/powerpoint/2010/main" val="791897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45183-DE0F-94F1-3BCB-C6589BFB8C1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0E0ACC4-68EC-C016-8997-2FB1E0A3C9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BB48760-06EF-683B-7176-C363829E8C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B95F471-C2AD-4530-C1D4-15451FCC9193}"/>
              </a:ext>
            </a:extLst>
          </p:cNvPr>
          <p:cNvSpPr>
            <a:spLocks noGrp="1"/>
          </p:cNvSpPr>
          <p:nvPr>
            <p:ph type="dt" sz="half" idx="10"/>
          </p:nvPr>
        </p:nvSpPr>
        <p:spPr/>
        <p:txBody>
          <a:bodyPr/>
          <a:lstStyle/>
          <a:p>
            <a:fld id="{52D7246B-21BF-C842-87CB-915D9363C93C}" type="datetimeFigureOut">
              <a:rPr lang="en-US" smtClean="0"/>
              <a:t>4/21/23</a:t>
            </a:fld>
            <a:endParaRPr lang="en-US" dirty="0"/>
          </a:p>
        </p:txBody>
      </p:sp>
      <p:sp>
        <p:nvSpPr>
          <p:cNvPr id="6" name="Footer Placeholder 5">
            <a:extLst>
              <a:ext uri="{FF2B5EF4-FFF2-40B4-BE49-F238E27FC236}">
                <a16:creationId xmlns:a16="http://schemas.microsoft.com/office/drawing/2014/main" id="{34F89C36-E31C-C0C9-B0DD-467DFD9BDF2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67F29F8-905F-3CD8-501F-92EE03275AB0}"/>
              </a:ext>
            </a:extLst>
          </p:cNvPr>
          <p:cNvSpPr>
            <a:spLocks noGrp="1"/>
          </p:cNvSpPr>
          <p:nvPr>
            <p:ph type="sldNum" sz="quarter" idx="12"/>
          </p:nvPr>
        </p:nvSpPr>
        <p:spPr/>
        <p:txBody>
          <a:bodyPr/>
          <a:lstStyle/>
          <a:p>
            <a:fld id="{A91E366E-63AD-6E47-AD0F-E87102CD2C1A}" type="slidenum">
              <a:rPr lang="en-US" smtClean="0"/>
              <a:t>‹#›</a:t>
            </a:fld>
            <a:endParaRPr lang="en-US" dirty="0"/>
          </a:p>
        </p:txBody>
      </p:sp>
    </p:spTree>
    <p:extLst>
      <p:ext uri="{BB962C8B-B14F-4D97-AF65-F5344CB8AC3E}">
        <p14:creationId xmlns:p14="http://schemas.microsoft.com/office/powerpoint/2010/main" val="558278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C4F75-4B5B-8E07-7D1A-DB7FB4E7AC3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E66929C-EF6E-FFC3-E084-70DC4CC27E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A8A3653-DA58-7466-98C5-6B8D060DD7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E71EC6D-5A66-73B3-EA01-EDCBAB89054F}"/>
              </a:ext>
            </a:extLst>
          </p:cNvPr>
          <p:cNvSpPr>
            <a:spLocks noGrp="1"/>
          </p:cNvSpPr>
          <p:nvPr>
            <p:ph type="dt" sz="half" idx="10"/>
          </p:nvPr>
        </p:nvSpPr>
        <p:spPr/>
        <p:txBody>
          <a:bodyPr/>
          <a:lstStyle/>
          <a:p>
            <a:fld id="{52D7246B-21BF-C842-87CB-915D9363C93C}" type="datetimeFigureOut">
              <a:rPr lang="en-US" smtClean="0"/>
              <a:t>4/21/23</a:t>
            </a:fld>
            <a:endParaRPr lang="en-US" dirty="0"/>
          </a:p>
        </p:txBody>
      </p:sp>
      <p:sp>
        <p:nvSpPr>
          <p:cNvPr id="6" name="Footer Placeholder 5">
            <a:extLst>
              <a:ext uri="{FF2B5EF4-FFF2-40B4-BE49-F238E27FC236}">
                <a16:creationId xmlns:a16="http://schemas.microsoft.com/office/drawing/2014/main" id="{54B0E305-8496-391E-E4DE-35A4B09E14D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B8C08F-DB7A-0AD5-09B5-202322E7BA9D}"/>
              </a:ext>
            </a:extLst>
          </p:cNvPr>
          <p:cNvSpPr>
            <a:spLocks noGrp="1"/>
          </p:cNvSpPr>
          <p:nvPr>
            <p:ph type="sldNum" sz="quarter" idx="12"/>
          </p:nvPr>
        </p:nvSpPr>
        <p:spPr/>
        <p:txBody>
          <a:bodyPr/>
          <a:lstStyle/>
          <a:p>
            <a:fld id="{A91E366E-63AD-6E47-AD0F-E87102CD2C1A}" type="slidenum">
              <a:rPr lang="en-US" smtClean="0"/>
              <a:t>‹#›</a:t>
            </a:fld>
            <a:endParaRPr lang="en-US" dirty="0"/>
          </a:p>
        </p:txBody>
      </p:sp>
    </p:spTree>
    <p:extLst>
      <p:ext uri="{BB962C8B-B14F-4D97-AF65-F5344CB8AC3E}">
        <p14:creationId xmlns:p14="http://schemas.microsoft.com/office/powerpoint/2010/main" val="2234467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8840EB-C5CC-61F1-3FF7-F51F194701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6867CA2-9B59-5CB6-5A79-6E03182079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56AF2A9-D1FA-65A2-0994-D33125E199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D7246B-21BF-C842-87CB-915D9363C93C}" type="datetimeFigureOut">
              <a:rPr lang="en-US" smtClean="0"/>
              <a:t>4/21/23</a:t>
            </a:fld>
            <a:endParaRPr lang="en-US" dirty="0"/>
          </a:p>
        </p:txBody>
      </p:sp>
      <p:sp>
        <p:nvSpPr>
          <p:cNvPr id="5" name="Footer Placeholder 4">
            <a:extLst>
              <a:ext uri="{FF2B5EF4-FFF2-40B4-BE49-F238E27FC236}">
                <a16:creationId xmlns:a16="http://schemas.microsoft.com/office/drawing/2014/main" id="{24BCB646-3AC9-6A13-C2B0-E2A4DA6ED5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5600A6F-9C39-EC83-E836-D3485712D2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1E366E-63AD-6E47-AD0F-E87102CD2C1A}" type="slidenum">
              <a:rPr lang="en-US" smtClean="0"/>
              <a:t>‹#›</a:t>
            </a:fld>
            <a:endParaRPr lang="en-US" dirty="0"/>
          </a:p>
        </p:txBody>
      </p:sp>
    </p:spTree>
    <p:extLst>
      <p:ext uri="{BB962C8B-B14F-4D97-AF65-F5344CB8AC3E}">
        <p14:creationId xmlns:p14="http://schemas.microsoft.com/office/powerpoint/2010/main" val="3923479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EFA9B6C6-A247-48A8-9A1C-1E36FA9456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a:extLst>
              <a:ext uri="{FF2B5EF4-FFF2-40B4-BE49-F238E27FC236}">
                <a16:creationId xmlns:a16="http://schemas.microsoft.com/office/drawing/2014/main" id="{71B2043F-3CC7-93CD-9008-E56E84FE9D12}"/>
              </a:ext>
            </a:extLst>
          </p:cNvPr>
          <p:cNvSpPr>
            <a:spLocks noGrp="1"/>
          </p:cNvSpPr>
          <p:nvPr>
            <p:ph type="ctrTitle"/>
          </p:nvPr>
        </p:nvSpPr>
        <p:spPr>
          <a:xfrm>
            <a:off x="1301261" y="590062"/>
            <a:ext cx="5409655" cy="2838938"/>
          </a:xfrm>
        </p:spPr>
        <p:txBody>
          <a:bodyPr>
            <a:normAutofit/>
          </a:bodyPr>
          <a:lstStyle/>
          <a:p>
            <a:pPr algn="l"/>
            <a:r>
              <a:rPr lang="en-US" sz="5600" dirty="0">
                <a:solidFill>
                  <a:srgbClr val="FFFFFF"/>
                </a:solidFill>
              </a:rPr>
              <a:t>Hermitage Parish Speed Mitigation Update</a:t>
            </a:r>
          </a:p>
        </p:txBody>
      </p:sp>
      <p:sp>
        <p:nvSpPr>
          <p:cNvPr id="3" name="Subtitle 2">
            <a:extLst>
              <a:ext uri="{FF2B5EF4-FFF2-40B4-BE49-F238E27FC236}">
                <a16:creationId xmlns:a16="http://schemas.microsoft.com/office/drawing/2014/main" id="{DCDA8E3F-2994-74B4-C0F8-994888BAD63A}"/>
              </a:ext>
            </a:extLst>
          </p:cNvPr>
          <p:cNvSpPr>
            <a:spLocks noGrp="1"/>
          </p:cNvSpPr>
          <p:nvPr>
            <p:ph type="subTitle" idx="1"/>
          </p:nvPr>
        </p:nvSpPr>
        <p:spPr>
          <a:xfrm>
            <a:off x="5642044" y="4698614"/>
            <a:ext cx="5088650" cy="1198120"/>
          </a:xfrm>
        </p:spPr>
        <p:txBody>
          <a:bodyPr>
            <a:normAutofit/>
          </a:bodyPr>
          <a:lstStyle/>
          <a:p>
            <a:pPr algn="r"/>
            <a:r>
              <a:rPr lang="en-US" sz="2000" dirty="0">
                <a:solidFill>
                  <a:srgbClr val="FFFFFF"/>
                </a:solidFill>
              </a:rPr>
              <a:t>APA April 2022</a:t>
            </a:r>
          </a:p>
        </p:txBody>
      </p:sp>
      <p:sp>
        <p:nvSpPr>
          <p:cNvPr id="23"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7602" y="2744546"/>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rgbClr val="FFFFFF"/>
          </a:solidFill>
          <a:ln w="603" cap="flat">
            <a:noFill/>
            <a:prstDash val="solid"/>
            <a:miter/>
          </a:ln>
        </p:spPr>
        <p:txBody>
          <a:bodyPr rtlCol="0" anchor="ctr"/>
          <a:lstStyle/>
          <a:p>
            <a:endParaRPr lang="en-US" dirty="0">
              <a:solidFill>
                <a:srgbClr val="FFFFFF"/>
              </a:solidFill>
            </a:endParaRPr>
          </a:p>
        </p:txBody>
      </p:sp>
      <p:sp>
        <p:nvSpPr>
          <p:cNvPr id="25"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76380" y="29738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dirty="0">
              <a:solidFill>
                <a:srgbClr val="FFFFFF"/>
              </a:solidFill>
            </a:endParaRPr>
          </a:p>
        </p:txBody>
      </p:sp>
      <p:sp>
        <p:nvSpPr>
          <p:cNvPr id="27"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2062" y="3198265"/>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rgbClr val="FFFFFF"/>
          </a:solidFill>
          <a:ln w="610" cap="flat">
            <a:noFill/>
            <a:prstDash val="solid"/>
            <a:miter/>
          </a:ln>
        </p:spPr>
        <p:txBody>
          <a:bodyPr rtlCol="0" anchor="ctr"/>
          <a:lstStyle/>
          <a:p>
            <a:endParaRPr lang="en-US" dirty="0">
              <a:solidFill>
                <a:srgbClr val="FFFFFF"/>
              </a:solidFill>
            </a:endParaRPr>
          </a:p>
        </p:txBody>
      </p:sp>
      <p:cxnSp>
        <p:nvCxnSpPr>
          <p:cNvPr id="29" name="Straight Connector 28">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01262" y="3496322"/>
            <a:ext cx="0" cy="335280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748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CFBF7-2DC4-2020-CAF7-6EFA829425F9}"/>
              </a:ext>
            </a:extLst>
          </p:cNvPr>
          <p:cNvSpPr>
            <a:spLocks noGrp="1"/>
          </p:cNvSpPr>
          <p:nvPr>
            <p:ph type="title"/>
          </p:nvPr>
        </p:nvSpPr>
        <p:spPr/>
        <p:txBody>
          <a:bodyPr/>
          <a:lstStyle/>
          <a:p>
            <a:r>
              <a:rPr lang="en-US" dirty="0"/>
              <a:t>Letter Procedure from TVP</a:t>
            </a:r>
          </a:p>
        </p:txBody>
      </p:sp>
      <p:sp>
        <p:nvSpPr>
          <p:cNvPr id="3" name="Content Placeholder 2">
            <a:extLst>
              <a:ext uri="{FF2B5EF4-FFF2-40B4-BE49-F238E27FC236}">
                <a16:creationId xmlns:a16="http://schemas.microsoft.com/office/drawing/2014/main" id="{03BB6AB9-B078-3A18-9990-A3857F270541}"/>
              </a:ext>
            </a:extLst>
          </p:cNvPr>
          <p:cNvSpPr>
            <a:spLocks noGrp="1"/>
          </p:cNvSpPr>
          <p:nvPr>
            <p:ph idx="1"/>
          </p:nvPr>
        </p:nvSpPr>
        <p:spPr/>
        <p:txBody>
          <a:bodyPr/>
          <a:lstStyle/>
          <a:p>
            <a:r>
              <a:rPr lang="en-US" dirty="0"/>
              <a:t> A motorist can receive three graduated letters over a rolling six- month period; any further transgressions will lead to  visit by a Roads’ Policing Officer to discuss driving </a:t>
            </a:r>
            <a:r>
              <a:rPr lang="en-US" dirty="0" err="1"/>
              <a:t>behaviour</a:t>
            </a:r>
            <a:r>
              <a:rPr lang="en-US" dirty="0"/>
              <a:t>. </a:t>
            </a:r>
          </a:p>
          <a:p>
            <a:r>
              <a:rPr lang="en-US" dirty="0"/>
              <a:t>If a motorist is 50% over the speed limit they will automatically receive an Excess 50% letter, explaining potential police action if the speeding occurrence had been carried out by a police officer.</a:t>
            </a:r>
          </a:p>
          <a:p>
            <a:r>
              <a:rPr lang="en-US" dirty="0"/>
              <a:t>If a motorist is twice the specified limit, it will be flagged for a Roads’ Policing visit as soon as possible.</a:t>
            </a:r>
          </a:p>
        </p:txBody>
      </p:sp>
    </p:spTree>
    <p:extLst>
      <p:ext uri="{BB962C8B-B14F-4D97-AF65-F5344CB8AC3E}">
        <p14:creationId xmlns:p14="http://schemas.microsoft.com/office/powerpoint/2010/main" val="907357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B1F53-6A12-D955-4D83-41A963533C36}"/>
              </a:ext>
            </a:extLst>
          </p:cNvPr>
          <p:cNvSpPr>
            <a:spLocks noGrp="1"/>
          </p:cNvSpPr>
          <p:nvPr>
            <p:ph type="title"/>
          </p:nvPr>
        </p:nvSpPr>
        <p:spPr/>
        <p:txBody>
          <a:bodyPr/>
          <a:lstStyle/>
          <a:p>
            <a:r>
              <a:rPr lang="en-US" dirty="0"/>
              <a:t>Abuse/ Repeat Speeding</a:t>
            </a:r>
          </a:p>
        </p:txBody>
      </p:sp>
      <p:sp>
        <p:nvSpPr>
          <p:cNvPr id="3" name="Content Placeholder 2">
            <a:extLst>
              <a:ext uri="{FF2B5EF4-FFF2-40B4-BE49-F238E27FC236}">
                <a16:creationId xmlns:a16="http://schemas.microsoft.com/office/drawing/2014/main" id="{CF9F9990-4D87-0A95-A98B-55C1B6AE3CAE}"/>
              </a:ext>
            </a:extLst>
          </p:cNvPr>
          <p:cNvSpPr>
            <a:spLocks noGrp="1"/>
          </p:cNvSpPr>
          <p:nvPr>
            <p:ph idx="1"/>
          </p:nvPr>
        </p:nvSpPr>
        <p:spPr/>
        <p:txBody>
          <a:bodyPr/>
          <a:lstStyle/>
          <a:p>
            <a:r>
              <a:rPr lang="en-US" dirty="0"/>
              <a:t>To date a total of four motorists have ‘challenged’ the volunteers doing CSW. </a:t>
            </a:r>
          </a:p>
          <a:p>
            <a:r>
              <a:rPr lang="en-US" dirty="0"/>
              <a:t>Unfortunately, some vehicles have been reported more than once and some are local </a:t>
            </a:r>
            <a:r>
              <a:rPr lang="en-US"/>
              <a:t>residents.</a:t>
            </a:r>
          </a:p>
          <a:p>
            <a:r>
              <a:rPr lang="en-US"/>
              <a:t>Abuse </a:t>
            </a:r>
            <a:r>
              <a:rPr lang="en-US" dirty="0"/>
              <a:t>is always reported when the data is submitted to TVP</a:t>
            </a:r>
          </a:p>
        </p:txBody>
      </p:sp>
    </p:spTree>
    <p:extLst>
      <p:ext uri="{BB962C8B-B14F-4D97-AF65-F5344CB8AC3E}">
        <p14:creationId xmlns:p14="http://schemas.microsoft.com/office/powerpoint/2010/main" val="374942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2717E-B4DE-2E03-45EA-CC37E4EB1146}"/>
              </a:ext>
            </a:extLst>
          </p:cNvPr>
          <p:cNvSpPr>
            <a:spLocks noGrp="1"/>
          </p:cNvSpPr>
          <p:nvPr>
            <p:ph type="title"/>
          </p:nvPr>
        </p:nvSpPr>
        <p:spPr/>
        <p:txBody>
          <a:bodyPr/>
          <a:lstStyle/>
          <a:p>
            <a:r>
              <a:rPr lang="en-US" dirty="0"/>
              <a:t>Where to now?</a:t>
            </a:r>
          </a:p>
        </p:txBody>
      </p:sp>
      <p:sp>
        <p:nvSpPr>
          <p:cNvPr id="3" name="Content Placeholder 2">
            <a:extLst>
              <a:ext uri="{FF2B5EF4-FFF2-40B4-BE49-F238E27FC236}">
                <a16:creationId xmlns:a16="http://schemas.microsoft.com/office/drawing/2014/main" id="{1F7B85BE-F273-DCEB-E38B-96BDC8E6AF4C}"/>
              </a:ext>
            </a:extLst>
          </p:cNvPr>
          <p:cNvSpPr>
            <a:spLocks noGrp="1"/>
          </p:cNvSpPr>
          <p:nvPr>
            <p:ph idx="1"/>
          </p:nvPr>
        </p:nvSpPr>
        <p:spPr/>
        <p:txBody>
          <a:bodyPr>
            <a:normAutofit lnSpcReduction="10000"/>
          </a:bodyPr>
          <a:lstStyle/>
          <a:p>
            <a:r>
              <a:rPr lang="en-US" dirty="0"/>
              <a:t>The Parish Council is in regular communication with WB Road safety team and the data obtained is shared with them. We need a statistic of 30% of vehicles speeding to be able to escalate this to TVP for further action.</a:t>
            </a:r>
          </a:p>
          <a:p>
            <a:r>
              <a:rPr lang="en-US" dirty="0"/>
              <a:t>However:</a:t>
            </a:r>
          </a:p>
          <a:p>
            <a:pPr lvl="1"/>
            <a:r>
              <a:rPr lang="en-US" dirty="0"/>
              <a:t>I have been in contact with the PCSO and the Police Crime Commissioner as to the way forward we believe that unless TVP support CSW groups with mobile units periodically then the momentum will be lost and groups will become disillusioned. I await a reply.</a:t>
            </a:r>
          </a:p>
          <a:p>
            <a:pPr lvl="1"/>
            <a:r>
              <a:rPr lang="en-US" dirty="0"/>
              <a:t>WBC have said that 6 PC’s will be trained on the use of TRUCAM ( a laser/photo speed measurement device)in the near future so this may help further with speed mitigation measures.</a:t>
            </a:r>
          </a:p>
        </p:txBody>
      </p:sp>
    </p:spTree>
    <p:extLst>
      <p:ext uri="{BB962C8B-B14F-4D97-AF65-F5344CB8AC3E}">
        <p14:creationId xmlns:p14="http://schemas.microsoft.com/office/powerpoint/2010/main" val="3560310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1D46F-A6C7-EC77-1CB4-3470603DBEF7}"/>
              </a:ext>
            </a:extLst>
          </p:cNvPr>
          <p:cNvSpPr>
            <a:spLocks noGrp="1"/>
          </p:cNvSpPr>
          <p:nvPr>
            <p:ph type="title"/>
          </p:nvPr>
        </p:nvSpPr>
        <p:spPr/>
        <p:txBody>
          <a:bodyPr/>
          <a:lstStyle/>
          <a:p>
            <a:r>
              <a:rPr lang="en-US" dirty="0"/>
              <a:t>Stats from TVP</a:t>
            </a:r>
          </a:p>
        </p:txBody>
      </p:sp>
      <p:sp>
        <p:nvSpPr>
          <p:cNvPr id="3" name="Content Placeholder 2">
            <a:extLst>
              <a:ext uri="{FF2B5EF4-FFF2-40B4-BE49-F238E27FC236}">
                <a16:creationId xmlns:a16="http://schemas.microsoft.com/office/drawing/2014/main" id="{517D3EEE-CEA2-1993-07C1-53FA08FE3F9A}"/>
              </a:ext>
            </a:extLst>
          </p:cNvPr>
          <p:cNvSpPr>
            <a:spLocks noGrp="1"/>
          </p:cNvSpPr>
          <p:nvPr>
            <p:ph idx="1"/>
          </p:nvPr>
        </p:nvSpPr>
        <p:spPr/>
        <p:txBody>
          <a:bodyPr/>
          <a:lstStyle/>
          <a:p>
            <a:r>
              <a:rPr lang="en-US" dirty="0"/>
              <a:t>225 groups of CSW set up in the Thames Valley</a:t>
            </a:r>
          </a:p>
          <a:p>
            <a:r>
              <a:rPr lang="en-US" dirty="0"/>
              <a:t>1321 operators/volunteers are involved</a:t>
            </a:r>
          </a:p>
          <a:p>
            <a:r>
              <a:rPr lang="en-US" dirty="0"/>
              <a:t>96.04% of first time ‘offenders’ not seen a second time</a:t>
            </a:r>
          </a:p>
          <a:p>
            <a:r>
              <a:rPr lang="en-US" dirty="0"/>
              <a:t>34822 letters have been issued</a:t>
            </a:r>
          </a:p>
          <a:p>
            <a:r>
              <a:rPr lang="en-US" dirty="0"/>
              <a:t>322,941 vehicles passing through the  CSW system</a:t>
            </a:r>
          </a:p>
          <a:p>
            <a:r>
              <a:rPr lang="en-US" dirty="0"/>
              <a:t>3442 sessions in hours across TVP</a:t>
            </a:r>
          </a:p>
        </p:txBody>
      </p:sp>
    </p:spTree>
    <p:extLst>
      <p:ext uri="{BB962C8B-B14F-4D97-AF65-F5344CB8AC3E}">
        <p14:creationId xmlns:p14="http://schemas.microsoft.com/office/powerpoint/2010/main" val="3552634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2576E460-7A22-C525-6916-2BCBF06A8515}"/>
              </a:ext>
            </a:extLst>
          </p:cNvPr>
          <p:cNvSpPr>
            <a:spLocks noGrp="1"/>
          </p:cNvSpPr>
          <p:nvPr>
            <p:ph type="title"/>
          </p:nvPr>
        </p:nvSpPr>
        <p:spPr>
          <a:xfrm>
            <a:off x="838200" y="401221"/>
            <a:ext cx="10515600" cy="1348065"/>
          </a:xfrm>
        </p:spPr>
        <p:txBody>
          <a:bodyPr>
            <a:normAutofit/>
          </a:bodyPr>
          <a:lstStyle/>
          <a:p>
            <a:r>
              <a:rPr lang="en-US" sz="5400">
                <a:solidFill>
                  <a:srgbClr val="FFFFFF"/>
                </a:solidFill>
              </a:rPr>
              <a:t>Any Questions?</a:t>
            </a:r>
          </a:p>
        </p:txBody>
      </p:sp>
      <p:sp>
        <p:nvSpPr>
          <p:cNvPr id="3" name="Content Placeholder 2">
            <a:extLst>
              <a:ext uri="{FF2B5EF4-FFF2-40B4-BE49-F238E27FC236}">
                <a16:creationId xmlns:a16="http://schemas.microsoft.com/office/drawing/2014/main" id="{E79F7FC6-3C3C-D342-F60B-E86BD4C95BB9}"/>
              </a:ext>
            </a:extLst>
          </p:cNvPr>
          <p:cNvSpPr>
            <a:spLocks noGrp="1"/>
          </p:cNvSpPr>
          <p:nvPr>
            <p:ph idx="1"/>
          </p:nvPr>
        </p:nvSpPr>
        <p:spPr>
          <a:xfrm>
            <a:off x="838200" y="2586789"/>
            <a:ext cx="10515600" cy="3590174"/>
          </a:xfrm>
        </p:spPr>
        <p:txBody>
          <a:bodyPr>
            <a:normAutofit/>
          </a:bodyPr>
          <a:lstStyle/>
          <a:p>
            <a:r>
              <a:rPr lang="en-US" sz="2200" dirty="0"/>
              <a:t>This is meant to be a very short resume of where we are at now – but I am happy to try and answer any questions that you may have.</a:t>
            </a:r>
          </a:p>
        </p:txBody>
      </p:sp>
    </p:spTree>
    <p:extLst>
      <p:ext uri="{BB962C8B-B14F-4D97-AF65-F5344CB8AC3E}">
        <p14:creationId xmlns:p14="http://schemas.microsoft.com/office/powerpoint/2010/main" val="2015696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 name="Rectangle 31">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D181A41-0D54-A05A-93E3-32D7B10B0CAB}"/>
              </a:ext>
            </a:extLst>
          </p:cNvPr>
          <p:cNvSpPr>
            <a:spLocks noGrp="1"/>
          </p:cNvSpPr>
          <p:nvPr>
            <p:ph type="title"/>
          </p:nvPr>
        </p:nvSpPr>
        <p:spPr>
          <a:xfrm>
            <a:off x="841248" y="548640"/>
            <a:ext cx="3600860" cy="5431536"/>
          </a:xfrm>
        </p:spPr>
        <p:txBody>
          <a:bodyPr>
            <a:normAutofit/>
          </a:bodyPr>
          <a:lstStyle/>
          <a:p>
            <a:r>
              <a:rPr lang="en-US" sz="5400" dirty="0"/>
              <a:t>Where are we now?</a:t>
            </a:r>
          </a:p>
        </p:txBody>
      </p:sp>
      <p:sp>
        <p:nvSpPr>
          <p:cNvPr id="51"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0DA9BC0-D702-6E5D-81C2-65CBFE1AD276}"/>
              </a:ext>
            </a:extLst>
          </p:cNvPr>
          <p:cNvSpPr>
            <a:spLocks noGrp="1"/>
          </p:cNvSpPr>
          <p:nvPr>
            <p:ph idx="1"/>
          </p:nvPr>
        </p:nvSpPr>
        <p:spPr>
          <a:xfrm>
            <a:off x="5126418" y="552091"/>
            <a:ext cx="6224335" cy="5431536"/>
          </a:xfrm>
        </p:spPr>
        <p:txBody>
          <a:bodyPr anchor="ctr">
            <a:normAutofit/>
          </a:bodyPr>
          <a:lstStyle/>
          <a:p>
            <a:r>
              <a:rPr lang="en-US" sz="2200" dirty="0" err="1"/>
              <a:t>Progen</a:t>
            </a:r>
            <a:r>
              <a:rPr lang="en-US" sz="2200" dirty="0"/>
              <a:t> (Speed Indicator Device) purchased by the Parish Council</a:t>
            </a:r>
          </a:p>
          <a:p>
            <a:r>
              <a:rPr lang="en-US" sz="2200" dirty="0"/>
              <a:t>Community Speed Watch volunteers trained to undertake this educational program in conjunction with Thames Valley Police – to date we have 9 volunteers trained.</a:t>
            </a:r>
          </a:p>
          <a:p>
            <a:pPr marL="0" indent="0">
              <a:buNone/>
            </a:pPr>
            <a:endParaRPr lang="en-US" sz="2200" dirty="0"/>
          </a:p>
          <a:p>
            <a:endParaRPr lang="en-US" sz="2200" dirty="0"/>
          </a:p>
        </p:txBody>
      </p:sp>
    </p:spTree>
    <p:extLst>
      <p:ext uri="{BB962C8B-B14F-4D97-AF65-F5344CB8AC3E}">
        <p14:creationId xmlns:p14="http://schemas.microsoft.com/office/powerpoint/2010/main" val="1033992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011CC4-71EE-0327-5F79-4EC5D7C4A504}"/>
              </a:ext>
            </a:extLst>
          </p:cNvPr>
          <p:cNvSpPr>
            <a:spLocks noGrp="1"/>
          </p:cNvSpPr>
          <p:nvPr>
            <p:ph type="title"/>
          </p:nvPr>
        </p:nvSpPr>
        <p:spPr>
          <a:xfrm>
            <a:off x="4654296" y="329184"/>
            <a:ext cx="6894576" cy="1783080"/>
          </a:xfrm>
        </p:spPr>
        <p:txBody>
          <a:bodyPr anchor="b">
            <a:normAutofit/>
          </a:bodyPr>
          <a:lstStyle/>
          <a:p>
            <a:r>
              <a:rPr lang="en-US" sz="5400"/>
              <a:t>1. Continued speed monitoring (SID)</a:t>
            </a:r>
          </a:p>
        </p:txBody>
      </p:sp>
      <p:pic>
        <p:nvPicPr>
          <p:cNvPr id="5" name="Picture 4" descr="A close-up of a computer chip&#10;&#10;Description automatically generated with low confidence">
            <a:extLst>
              <a:ext uri="{FF2B5EF4-FFF2-40B4-BE49-F238E27FC236}">
                <a16:creationId xmlns:a16="http://schemas.microsoft.com/office/drawing/2014/main" id="{5EEAD17E-9A97-E224-54FD-139BEAF082EA}"/>
              </a:ext>
            </a:extLst>
          </p:cNvPr>
          <p:cNvPicPr>
            <a:picLocks noChangeAspect="1"/>
          </p:cNvPicPr>
          <p:nvPr/>
        </p:nvPicPr>
        <p:blipFill rotWithShape="1">
          <a:blip r:embed="rId2"/>
          <a:srcRect l="4905" r="4532"/>
          <a:stretch/>
        </p:blipFill>
        <p:spPr>
          <a:xfrm>
            <a:off x="20" y="1"/>
            <a:ext cx="4052522" cy="6858000"/>
          </a:xfrm>
          <a:custGeom>
            <a:avLst/>
            <a:gdLst/>
            <a:ahLst/>
            <a:cxnLst/>
            <a:rect l="l" t="t" r="r" b="b"/>
            <a:pathLst>
              <a:path w="4052542" h="6858000">
                <a:moveTo>
                  <a:pt x="0" y="0"/>
                </a:moveTo>
                <a:lnTo>
                  <a:pt x="4020923" y="0"/>
                </a:lnTo>
                <a:lnTo>
                  <a:pt x="4022656" y="14697"/>
                </a:lnTo>
                <a:cubicBezTo>
                  <a:pt x="4037606" y="98462"/>
                  <a:pt x="4035072" y="183369"/>
                  <a:pt x="4039126" y="267642"/>
                </a:cubicBezTo>
                <a:cubicBezTo>
                  <a:pt x="4043941" y="370699"/>
                  <a:pt x="4037860" y="474136"/>
                  <a:pt x="4035579" y="577446"/>
                </a:cubicBezTo>
                <a:cubicBezTo>
                  <a:pt x="4033805" y="665399"/>
                  <a:pt x="4025063" y="753226"/>
                  <a:pt x="4027724" y="841306"/>
                </a:cubicBezTo>
                <a:cubicBezTo>
                  <a:pt x="4027914" y="844352"/>
                  <a:pt x="4027914" y="847398"/>
                  <a:pt x="4027724" y="850444"/>
                </a:cubicBezTo>
                <a:cubicBezTo>
                  <a:pt x="4019615" y="947281"/>
                  <a:pt x="4019615" y="1044626"/>
                  <a:pt x="4027724" y="1141464"/>
                </a:cubicBezTo>
                <a:cubicBezTo>
                  <a:pt x="4030296" y="1181772"/>
                  <a:pt x="4029574" y="1222221"/>
                  <a:pt x="4025570" y="1262415"/>
                </a:cubicBezTo>
                <a:cubicBezTo>
                  <a:pt x="4021769" y="1313563"/>
                  <a:pt x="4009606" y="1365472"/>
                  <a:pt x="4018348" y="1416238"/>
                </a:cubicBezTo>
                <a:cubicBezTo>
                  <a:pt x="4024037" y="1458058"/>
                  <a:pt x="4027166" y="1500194"/>
                  <a:pt x="4027724" y="1542394"/>
                </a:cubicBezTo>
                <a:cubicBezTo>
                  <a:pt x="4032158" y="1636820"/>
                  <a:pt x="4027977" y="1731753"/>
                  <a:pt x="4026330" y="1826433"/>
                </a:cubicBezTo>
                <a:cubicBezTo>
                  <a:pt x="4024556" y="1936724"/>
                  <a:pt x="4027344" y="2047015"/>
                  <a:pt x="4018475" y="2157432"/>
                </a:cubicBezTo>
                <a:cubicBezTo>
                  <a:pt x="4013597" y="2246629"/>
                  <a:pt x="4013597" y="2336029"/>
                  <a:pt x="4018475" y="2425226"/>
                </a:cubicBezTo>
                <a:cubicBezTo>
                  <a:pt x="4020882" y="2506961"/>
                  <a:pt x="4033172" y="2587934"/>
                  <a:pt x="4031145" y="2670557"/>
                </a:cubicBezTo>
                <a:cubicBezTo>
                  <a:pt x="4028737" y="2766886"/>
                  <a:pt x="4017335" y="2862962"/>
                  <a:pt x="4020882" y="2959546"/>
                </a:cubicBezTo>
                <a:cubicBezTo>
                  <a:pt x="4022529" y="3005617"/>
                  <a:pt x="4022656" y="3051688"/>
                  <a:pt x="4023543" y="3097758"/>
                </a:cubicBezTo>
                <a:cubicBezTo>
                  <a:pt x="4024683" y="3153221"/>
                  <a:pt x="4034692" y="3208556"/>
                  <a:pt x="4029117" y="3263892"/>
                </a:cubicBezTo>
                <a:cubicBezTo>
                  <a:pt x="4019869" y="3356161"/>
                  <a:pt x="3995923" y="3446906"/>
                  <a:pt x="4010873" y="3541459"/>
                </a:cubicBezTo>
                <a:cubicBezTo>
                  <a:pt x="4019108" y="3593495"/>
                  <a:pt x="4028357" y="3645658"/>
                  <a:pt x="4033172" y="3698201"/>
                </a:cubicBezTo>
                <a:cubicBezTo>
                  <a:pt x="4037353" y="3745160"/>
                  <a:pt x="4047868" y="3792881"/>
                  <a:pt x="4039886" y="3839586"/>
                </a:cubicBezTo>
                <a:cubicBezTo>
                  <a:pt x="4033045" y="3879565"/>
                  <a:pt x="4036592" y="3919544"/>
                  <a:pt x="4031271" y="3959523"/>
                </a:cubicBezTo>
                <a:cubicBezTo>
                  <a:pt x="4024303" y="4011939"/>
                  <a:pt x="4020629" y="4065244"/>
                  <a:pt x="4015308" y="4118042"/>
                </a:cubicBezTo>
                <a:cubicBezTo>
                  <a:pt x="4010620" y="4165889"/>
                  <a:pt x="4006946" y="4213610"/>
                  <a:pt x="4019615" y="4258539"/>
                </a:cubicBezTo>
                <a:cubicBezTo>
                  <a:pt x="4050656" y="4371622"/>
                  <a:pt x="4033679" y="4484070"/>
                  <a:pt x="4022023" y="4596391"/>
                </a:cubicBezTo>
                <a:cubicBezTo>
                  <a:pt x="4016321" y="4650965"/>
                  <a:pt x="4007959" y="4708712"/>
                  <a:pt x="4020629" y="4758718"/>
                </a:cubicBezTo>
                <a:cubicBezTo>
                  <a:pt x="4043941" y="4847432"/>
                  <a:pt x="4025697" y="4931705"/>
                  <a:pt x="4015561" y="5016866"/>
                </a:cubicBezTo>
                <a:cubicBezTo>
                  <a:pt x="4003335" y="5100174"/>
                  <a:pt x="4005096" y="5184929"/>
                  <a:pt x="4020756" y="5267654"/>
                </a:cubicBezTo>
                <a:cubicBezTo>
                  <a:pt x="4033172" y="5326035"/>
                  <a:pt x="4033172" y="5385432"/>
                  <a:pt x="4034692" y="5444194"/>
                </a:cubicBezTo>
                <a:cubicBezTo>
                  <a:pt x="4035579" y="5481001"/>
                  <a:pt x="4022023" y="5518441"/>
                  <a:pt x="4013027" y="5555120"/>
                </a:cubicBezTo>
                <a:cubicBezTo>
                  <a:pt x="3996937" y="5621371"/>
                  <a:pt x="3991109" y="5688636"/>
                  <a:pt x="4013027" y="5753237"/>
                </a:cubicBezTo>
                <a:cubicBezTo>
                  <a:pt x="4043561" y="5842713"/>
                  <a:pt x="4061045" y="5932189"/>
                  <a:pt x="4048375" y="6026870"/>
                </a:cubicBezTo>
                <a:cubicBezTo>
                  <a:pt x="4041027" y="6085251"/>
                  <a:pt x="4039380" y="6144902"/>
                  <a:pt x="4028357" y="6202522"/>
                </a:cubicBezTo>
                <a:cubicBezTo>
                  <a:pt x="4010240" y="6298091"/>
                  <a:pt x="4016701" y="6393024"/>
                  <a:pt x="4031145" y="6487196"/>
                </a:cubicBezTo>
                <a:cubicBezTo>
                  <a:pt x="4041293" y="6565885"/>
                  <a:pt x="4042395" y="6645474"/>
                  <a:pt x="4034439" y="6724403"/>
                </a:cubicBezTo>
                <a:lnTo>
                  <a:pt x="4025206" y="6858000"/>
                </a:lnTo>
                <a:lnTo>
                  <a:pt x="0" y="6858000"/>
                </a:lnTo>
                <a:close/>
              </a:path>
            </a:pathLst>
          </a:custGeom>
        </p:spPr>
      </p:pic>
      <p:sp>
        <p:nvSpPr>
          <p:cNvPr id="17" name="sketchy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395728"/>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2B2B1BC-E03B-82CD-DB51-0A04CD90EC41}"/>
              </a:ext>
            </a:extLst>
          </p:cNvPr>
          <p:cNvSpPr>
            <a:spLocks noGrp="1"/>
          </p:cNvSpPr>
          <p:nvPr>
            <p:ph idx="1"/>
          </p:nvPr>
        </p:nvSpPr>
        <p:spPr>
          <a:xfrm>
            <a:off x="4654296" y="2706624"/>
            <a:ext cx="6894576" cy="3483864"/>
          </a:xfrm>
        </p:spPr>
        <p:txBody>
          <a:bodyPr>
            <a:normAutofit/>
          </a:bodyPr>
          <a:lstStyle/>
          <a:p>
            <a:pPr marL="457200" lvl="1" indent="0">
              <a:buNone/>
            </a:pPr>
            <a:r>
              <a:rPr lang="en-US" sz="2200" dirty="0"/>
              <a:t>Data obtained so far:</a:t>
            </a:r>
          </a:p>
          <a:p>
            <a:pPr lvl="1"/>
            <a:r>
              <a:rPr lang="en-US" sz="2200" dirty="0"/>
              <a:t>The </a:t>
            </a:r>
            <a:r>
              <a:rPr lang="en-US" sz="2200" dirty="0" err="1"/>
              <a:t>Progen</a:t>
            </a:r>
            <a:r>
              <a:rPr lang="en-US" sz="2200" dirty="0"/>
              <a:t> (SID) has been deployed at three locations within the village with a total of 42 days of data captured.</a:t>
            </a:r>
          </a:p>
          <a:p>
            <a:pPr lvl="1"/>
            <a:r>
              <a:rPr lang="en-US" sz="2200" dirty="0"/>
              <a:t>Two sites – Northbound near Doctors’ Lane and Southbound near Chapel Lane have provided the best data.</a:t>
            </a:r>
          </a:p>
          <a:p>
            <a:pPr lvl="1"/>
            <a:r>
              <a:rPr lang="en-US" sz="2200" dirty="0"/>
              <a:t>One site at Forest Edge was sited wrongly as traffic leaving FE would inevitably speed up from a stand still at the roundabout</a:t>
            </a:r>
          </a:p>
          <a:p>
            <a:pPr lvl="1"/>
            <a:endParaRPr lang="en-US" sz="2200" dirty="0"/>
          </a:p>
        </p:txBody>
      </p:sp>
    </p:spTree>
    <p:extLst>
      <p:ext uri="{BB962C8B-B14F-4D97-AF65-F5344CB8AC3E}">
        <p14:creationId xmlns:p14="http://schemas.microsoft.com/office/powerpoint/2010/main" val="607305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DF190-7FF8-4599-BF65-79EB79919001}"/>
              </a:ext>
            </a:extLst>
          </p:cNvPr>
          <p:cNvSpPr>
            <a:spLocks noGrp="1"/>
          </p:cNvSpPr>
          <p:nvPr>
            <p:ph type="title"/>
          </p:nvPr>
        </p:nvSpPr>
        <p:spPr/>
        <p:txBody>
          <a:bodyPr/>
          <a:lstStyle/>
          <a:p>
            <a:r>
              <a:rPr lang="en-US" dirty="0"/>
              <a:t>Data </a:t>
            </a:r>
          </a:p>
        </p:txBody>
      </p:sp>
      <p:sp>
        <p:nvSpPr>
          <p:cNvPr id="3" name="Content Placeholder 2">
            <a:extLst>
              <a:ext uri="{FF2B5EF4-FFF2-40B4-BE49-F238E27FC236}">
                <a16:creationId xmlns:a16="http://schemas.microsoft.com/office/drawing/2014/main" id="{14F5B4D5-5B68-03ED-AB36-A48B131BC52C}"/>
              </a:ext>
            </a:extLst>
          </p:cNvPr>
          <p:cNvSpPr>
            <a:spLocks noGrp="1"/>
          </p:cNvSpPr>
          <p:nvPr>
            <p:ph idx="1"/>
          </p:nvPr>
        </p:nvSpPr>
        <p:spPr/>
        <p:txBody>
          <a:bodyPr/>
          <a:lstStyle/>
          <a:p>
            <a:r>
              <a:rPr lang="en-US" b="1" dirty="0"/>
              <a:t>Near Doctors’ Lane Northbound</a:t>
            </a:r>
          </a:p>
          <a:p>
            <a:r>
              <a:rPr lang="en-US" dirty="0"/>
              <a:t>Over 20 days </a:t>
            </a:r>
          </a:p>
          <a:p>
            <a:r>
              <a:rPr lang="en-US" dirty="0"/>
              <a:t>29581 vehicles passed the SID at dates in October ‘22 and March ‘23</a:t>
            </a:r>
          </a:p>
          <a:p>
            <a:r>
              <a:rPr lang="en-US" dirty="0"/>
              <a:t>Approximately 1479 vehicles/day</a:t>
            </a:r>
          </a:p>
          <a:p>
            <a:r>
              <a:rPr lang="en-US" dirty="0"/>
              <a:t>19% were exceeding the speed limit of 30mph</a:t>
            </a:r>
          </a:p>
          <a:p>
            <a:r>
              <a:rPr lang="en-US" dirty="0"/>
              <a:t>2 vehicles were caught doing in excess of 60mph</a:t>
            </a:r>
          </a:p>
        </p:txBody>
      </p:sp>
    </p:spTree>
    <p:extLst>
      <p:ext uri="{BB962C8B-B14F-4D97-AF65-F5344CB8AC3E}">
        <p14:creationId xmlns:p14="http://schemas.microsoft.com/office/powerpoint/2010/main" val="1039154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A2BE1-7BD0-925B-2E2A-EE3F28C274B9}"/>
              </a:ext>
            </a:extLst>
          </p:cNvPr>
          <p:cNvSpPr>
            <a:spLocks noGrp="1"/>
          </p:cNvSpPr>
          <p:nvPr>
            <p:ph type="title"/>
          </p:nvPr>
        </p:nvSpPr>
        <p:spPr/>
        <p:txBody>
          <a:bodyPr/>
          <a:lstStyle/>
          <a:p>
            <a:r>
              <a:rPr lang="en-US" dirty="0"/>
              <a:t>Data Continued:</a:t>
            </a:r>
          </a:p>
        </p:txBody>
      </p:sp>
      <p:sp>
        <p:nvSpPr>
          <p:cNvPr id="3" name="Content Placeholder 2">
            <a:extLst>
              <a:ext uri="{FF2B5EF4-FFF2-40B4-BE49-F238E27FC236}">
                <a16:creationId xmlns:a16="http://schemas.microsoft.com/office/drawing/2014/main" id="{D0B09EE0-B9D3-028E-226A-226548348313}"/>
              </a:ext>
            </a:extLst>
          </p:cNvPr>
          <p:cNvSpPr>
            <a:spLocks noGrp="1"/>
          </p:cNvSpPr>
          <p:nvPr>
            <p:ph idx="1"/>
          </p:nvPr>
        </p:nvSpPr>
        <p:spPr/>
        <p:txBody>
          <a:bodyPr/>
          <a:lstStyle/>
          <a:p>
            <a:r>
              <a:rPr lang="en-US" b="1" dirty="0"/>
              <a:t>Southbound near Chapel Lane</a:t>
            </a:r>
          </a:p>
          <a:p>
            <a:r>
              <a:rPr lang="en-US" dirty="0"/>
              <a:t>Over 22 days </a:t>
            </a:r>
          </a:p>
          <a:p>
            <a:r>
              <a:rPr lang="en-US" dirty="0"/>
              <a:t>27465 vehicles passed the SID on dates during September ’22</a:t>
            </a:r>
          </a:p>
          <a:p>
            <a:r>
              <a:rPr lang="en-US" dirty="0"/>
              <a:t>1248 vehicles/day</a:t>
            </a:r>
          </a:p>
          <a:p>
            <a:r>
              <a:rPr lang="en-US" dirty="0"/>
              <a:t>27.5% of vehicles were exceeding the speed limit of 30mph</a:t>
            </a:r>
          </a:p>
          <a:p>
            <a:r>
              <a:rPr lang="en-US" dirty="0"/>
              <a:t>7 vehicles were caught doing in excess of 60mph</a:t>
            </a:r>
          </a:p>
          <a:p>
            <a:pPr marL="0" indent="0">
              <a:buNone/>
            </a:pPr>
            <a:endParaRPr lang="en-US" dirty="0"/>
          </a:p>
        </p:txBody>
      </p:sp>
    </p:spTree>
    <p:extLst>
      <p:ext uri="{BB962C8B-B14F-4D97-AF65-F5344CB8AC3E}">
        <p14:creationId xmlns:p14="http://schemas.microsoft.com/office/powerpoint/2010/main" val="3598371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54AF3-5545-CDEC-AAD7-7BE9817DDD8B}"/>
              </a:ext>
            </a:extLst>
          </p:cNvPr>
          <p:cNvSpPr>
            <a:spLocks noGrp="1"/>
          </p:cNvSpPr>
          <p:nvPr>
            <p:ph type="title"/>
          </p:nvPr>
        </p:nvSpPr>
        <p:spPr/>
        <p:txBody>
          <a:bodyPr/>
          <a:lstStyle/>
          <a:p>
            <a:r>
              <a:rPr lang="en-US" dirty="0"/>
              <a:t>Community Speed watch area</a:t>
            </a:r>
          </a:p>
        </p:txBody>
      </p:sp>
      <p:pic>
        <p:nvPicPr>
          <p:cNvPr id="4" name="Content Placeholder 3">
            <a:extLst>
              <a:ext uri="{FF2B5EF4-FFF2-40B4-BE49-F238E27FC236}">
                <a16:creationId xmlns:a16="http://schemas.microsoft.com/office/drawing/2014/main" id="{2DA625F3-BB2B-6059-92BA-F3C90A6F74AB}"/>
              </a:ext>
            </a:extLst>
          </p:cNvPr>
          <p:cNvPicPr>
            <a:picLocks noGrp="1" noChangeAspect="1"/>
          </p:cNvPicPr>
          <p:nvPr>
            <p:ph idx="1"/>
          </p:nvPr>
        </p:nvPicPr>
        <p:blipFill>
          <a:blip r:embed="rId2"/>
          <a:stretch>
            <a:fillRect/>
          </a:stretch>
        </p:blipFill>
        <p:spPr>
          <a:xfrm>
            <a:off x="1900237" y="1690688"/>
            <a:ext cx="7620000" cy="1905000"/>
          </a:xfrm>
          <a:prstGeom prst="rect">
            <a:avLst/>
          </a:prstGeom>
        </p:spPr>
      </p:pic>
      <p:sp>
        <p:nvSpPr>
          <p:cNvPr id="5" name="TextBox 4">
            <a:extLst>
              <a:ext uri="{FF2B5EF4-FFF2-40B4-BE49-F238E27FC236}">
                <a16:creationId xmlns:a16="http://schemas.microsoft.com/office/drawing/2014/main" id="{40CEE784-46C9-0B93-4610-FD75F19B4543}"/>
              </a:ext>
            </a:extLst>
          </p:cNvPr>
          <p:cNvSpPr txBox="1"/>
          <p:nvPr/>
        </p:nvSpPr>
        <p:spPr>
          <a:xfrm>
            <a:off x="272142" y="4278086"/>
            <a:ext cx="10668001" cy="1384995"/>
          </a:xfrm>
          <a:prstGeom prst="rect">
            <a:avLst/>
          </a:prstGeom>
          <a:noFill/>
        </p:spPr>
        <p:txBody>
          <a:bodyPr wrap="square" rtlCol="0">
            <a:spAutoFit/>
          </a:bodyPr>
          <a:lstStyle/>
          <a:p>
            <a:r>
              <a:rPr lang="en-US" sz="2800" dirty="0"/>
              <a:t>These signs have been fixed to the white gates and some posts at entrances to the village. </a:t>
            </a:r>
          </a:p>
          <a:p>
            <a:endParaRPr lang="en-US" sz="2800" dirty="0"/>
          </a:p>
        </p:txBody>
      </p:sp>
    </p:spTree>
    <p:extLst>
      <p:ext uri="{BB962C8B-B14F-4D97-AF65-F5344CB8AC3E}">
        <p14:creationId xmlns:p14="http://schemas.microsoft.com/office/powerpoint/2010/main" val="404247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F3721-AFD1-DA3C-D781-483D28A95CD7}"/>
              </a:ext>
            </a:extLst>
          </p:cNvPr>
          <p:cNvSpPr>
            <a:spLocks noGrp="1"/>
          </p:cNvSpPr>
          <p:nvPr>
            <p:ph type="title"/>
          </p:nvPr>
        </p:nvSpPr>
        <p:spPr/>
        <p:txBody>
          <a:bodyPr/>
          <a:lstStyle/>
          <a:p>
            <a:r>
              <a:rPr lang="en-US" dirty="0"/>
              <a:t>Community Speed Watch – we can only report vehicles that are doing &gt; 35mph!  </a:t>
            </a:r>
          </a:p>
        </p:txBody>
      </p:sp>
      <p:sp>
        <p:nvSpPr>
          <p:cNvPr id="3" name="Content Placeholder 2">
            <a:extLst>
              <a:ext uri="{FF2B5EF4-FFF2-40B4-BE49-F238E27FC236}">
                <a16:creationId xmlns:a16="http://schemas.microsoft.com/office/drawing/2014/main" id="{0D528803-CD6F-CDE0-33D0-A3EFAFA04631}"/>
              </a:ext>
            </a:extLst>
          </p:cNvPr>
          <p:cNvSpPr>
            <a:spLocks noGrp="1"/>
          </p:cNvSpPr>
          <p:nvPr>
            <p:ph idx="1"/>
          </p:nvPr>
        </p:nvSpPr>
        <p:spPr/>
        <p:txBody>
          <a:bodyPr/>
          <a:lstStyle/>
          <a:p>
            <a:r>
              <a:rPr lang="en-US" dirty="0"/>
              <a:t>15 sessions of CSW have taken place over the past 9 months</a:t>
            </a:r>
          </a:p>
          <a:p>
            <a:r>
              <a:rPr lang="en-US" dirty="0"/>
              <a:t>9 sessions Northbound</a:t>
            </a:r>
          </a:p>
          <a:p>
            <a:r>
              <a:rPr lang="en-US" dirty="0"/>
              <a:t>5 sessions Southbound</a:t>
            </a:r>
          </a:p>
          <a:p>
            <a:r>
              <a:rPr lang="en-US" dirty="0"/>
              <a:t>1 session on the </a:t>
            </a:r>
            <a:r>
              <a:rPr lang="en-US" dirty="0" err="1"/>
              <a:t>Yattendon</a:t>
            </a:r>
            <a:r>
              <a:rPr lang="en-US" dirty="0"/>
              <a:t> Road</a:t>
            </a:r>
          </a:p>
          <a:p>
            <a:pPr marL="0" indent="0">
              <a:buNone/>
            </a:pPr>
            <a:r>
              <a:rPr lang="en-US" dirty="0"/>
              <a:t>Timings and days have varied but many have been undertaken between 4pm and 6pm</a:t>
            </a:r>
          </a:p>
        </p:txBody>
      </p:sp>
    </p:spTree>
    <p:extLst>
      <p:ext uri="{BB962C8B-B14F-4D97-AF65-F5344CB8AC3E}">
        <p14:creationId xmlns:p14="http://schemas.microsoft.com/office/powerpoint/2010/main" val="3211162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1910B-9C62-CE24-5C4F-28119C3538EC}"/>
              </a:ext>
            </a:extLst>
          </p:cNvPr>
          <p:cNvSpPr>
            <a:spLocks noGrp="1"/>
          </p:cNvSpPr>
          <p:nvPr>
            <p:ph type="title"/>
          </p:nvPr>
        </p:nvSpPr>
        <p:spPr/>
        <p:txBody>
          <a:bodyPr/>
          <a:lstStyle/>
          <a:p>
            <a:r>
              <a:rPr lang="en-US" dirty="0"/>
              <a:t>Data CSW</a:t>
            </a:r>
          </a:p>
        </p:txBody>
      </p:sp>
      <p:sp>
        <p:nvSpPr>
          <p:cNvPr id="3" name="Content Placeholder 2">
            <a:extLst>
              <a:ext uri="{FF2B5EF4-FFF2-40B4-BE49-F238E27FC236}">
                <a16:creationId xmlns:a16="http://schemas.microsoft.com/office/drawing/2014/main" id="{89126160-C628-DCB4-5266-221A12BA30C1}"/>
              </a:ext>
            </a:extLst>
          </p:cNvPr>
          <p:cNvSpPr>
            <a:spLocks noGrp="1"/>
          </p:cNvSpPr>
          <p:nvPr>
            <p:ph idx="1"/>
          </p:nvPr>
        </p:nvSpPr>
        <p:spPr/>
        <p:txBody>
          <a:bodyPr/>
          <a:lstStyle/>
          <a:p>
            <a:pPr marL="0" indent="0">
              <a:buNone/>
            </a:pPr>
            <a:r>
              <a:rPr lang="en-US" b="1" dirty="0"/>
              <a:t>Northbound Traffic</a:t>
            </a:r>
          </a:p>
          <a:p>
            <a:r>
              <a:rPr lang="en-US" dirty="0"/>
              <a:t>A total of 125 vehicles were caught doing 36mph plus which is approximately 7% of the traffic</a:t>
            </a:r>
          </a:p>
          <a:p>
            <a:pPr marL="0" indent="0">
              <a:buNone/>
            </a:pPr>
            <a:r>
              <a:rPr lang="en-US" b="1" dirty="0"/>
              <a:t>Southbound Traffic</a:t>
            </a:r>
          </a:p>
          <a:p>
            <a:r>
              <a:rPr lang="en-US" dirty="0"/>
              <a:t>67 vehicles were caught doing 36mph plus again approximately 7% of the passing vehicles</a:t>
            </a:r>
          </a:p>
          <a:p>
            <a:pPr marL="0" indent="0">
              <a:buNone/>
            </a:pPr>
            <a:r>
              <a:rPr lang="en-US" b="1" dirty="0" err="1"/>
              <a:t>Yattendon</a:t>
            </a:r>
            <a:r>
              <a:rPr lang="en-US" b="1" dirty="0"/>
              <a:t> Road</a:t>
            </a:r>
          </a:p>
          <a:p>
            <a:r>
              <a:rPr lang="en-US" dirty="0"/>
              <a:t>11 vehicles were caught –approximately 10% of vehicles over 36mph</a:t>
            </a:r>
          </a:p>
        </p:txBody>
      </p:sp>
    </p:spTree>
    <p:extLst>
      <p:ext uri="{BB962C8B-B14F-4D97-AF65-F5344CB8AC3E}">
        <p14:creationId xmlns:p14="http://schemas.microsoft.com/office/powerpoint/2010/main" val="1307005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B648A1-05CE-2957-D715-EF094D863CA4}"/>
              </a:ext>
            </a:extLst>
          </p:cNvPr>
          <p:cNvSpPr>
            <a:spLocks noGrp="1"/>
          </p:cNvSpPr>
          <p:nvPr>
            <p:ph type="title"/>
          </p:nvPr>
        </p:nvSpPr>
        <p:spPr>
          <a:xfrm>
            <a:off x="841248" y="548640"/>
            <a:ext cx="3600860" cy="5431536"/>
          </a:xfrm>
        </p:spPr>
        <p:txBody>
          <a:bodyPr>
            <a:normAutofit/>
          </a:bodyPr>
          <a:lstStyle/>
          <a:p>
            <a:r>
              <a:rPr lang="en-US" sz="5400" dirty="0"/>
              <a:t> Community Speed Watch (</a:t>
            </a:r>
            <a:r>
              <a:rPr lang="en-US" sz="5400" dirty="0" err="1"/>
              <a:t>TVPolice</a:t>
            </a:r>
            <a:r>
              <a:rPr lang="en-US" sz="5400" dirty="0"/>
              <a:t>)</a:t>
            </a:r>
          </a:p>
        </p:txBody>
      </p:sp>
      <p:sp>
        <p:nvSpPr>
          <p:cNvPr id="34"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4E831EB-24CD-19AC-B262-C272C8A37546}"/>
              </a:ext>
            </a:extLst>
          </p:cNvPr>
          <p:cNvSpPr>
            <a:spLocks noGrp="1"/>
          </p:cNvSpPr>
          <p:nvPr>
            <p:ph idx="1"/>
          </p:nvPr>
        </p:nvSpPr>
        <p:spPr>
          <a:xfrm>
            <a:off x="5126418" y="552091"/>
            <a:ext cx="6224335" cy="5431536"/>
          </a:xfrm>
        </p:spPr>
        <p:txBody>
          <a:bodyPr anchor="ctr">
            <a:normAutofit/>
          </a:bodyPr>
          <a:lstStyle/>
          <a:p>
            <a:r>
              <a:rPr lang="en-US" sz="2200" dirty="0"/>
              <a:t>Speeding drivers (36mph +) will have had their index numbers, make and model of car etc. recorded. This information was be submitted to TVP who would have issued a warning letter to the registered keeper of the vehicle. This would not have constituted a fine or points on their </a:t>
            </a:r>
            <a:r>
              <a:rPr lang="en-US" sz="2200" dirty="0" err="1"/>
              <a:t>licence</a:t>
            </a:r>
            <a:r>
              <a:rPr lang="en-US" sz="2200" dirty="0"/>
              <a:t>. After three letters the registered keeper may get a visit from the road policing team and then may be targeted for excess speed.</a:t>
            </a:r>
          </a:p>
        </p:txBody>
      </p:sp>
    </p:spTree>
    <p:extLst>
      <p:ext uri="{BB962C8B-B14F-4D97-AF65-F5344CB8AC3E}">
        <p14:creationId xmlns:p14="http://schemas.microsoft.com/office/powerpoint/2010/main" val="3602107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{E13A9319-3359-6B46-BA9B-9834FFCEB7BA}tf10001120</Template>
  <TotalTime>149</TotalTime>
  <Words>796</Words>
  <Application>Microsoft Macintosh PowerPoint</Application>
  <PresentationFormat>Widescreen</PresentationFormat>
  <Paragraphs>63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Hermitage Parish Speed Mitigation Update</vt:lpstr>
      <vt:lpstr>Where are we now?</vt:lpstr>
      <vt:lpstr>1. Continued speed monitoring (SID)</vt:lpstr>
      <vt:lpstr>Data </vt:lpstr>
      <vt:lpstr>Data Continued:</vt:lpstr>
      <vt:lpstr>Community Speed watch area</vt:lpstr>
      <vt:lpstr>Community Speed Watch – we can only report vehicles that are doing &gt; 35mph!  </vt:lpstr>
      <vt:lpstr>Data CSW</vt:lpstr>
      <vt:lpstr> Community Speed Watch (TVPolice)</vt:lpstr>
      <vt:lpstr>Letter Procedure from TVP</vt:lpstr>
      <vt:lpstr>Abuse/ Repeat Speeding</vt:lpstr>
      <vt:lpstr>Where to now?</vt:lpstr>
      <vt:lpstr>Stats from TVP</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Hermitage Parish Speed Mitigation Update</dc:title>
  <dc:creator>Carolyn.Purchase@outlook.com</dc:creator>
  <cp:lastModifiedBy>Carolyn.Purchase@outlook.com</cp:lastModifiedBy>
  <cp:revision>12</cp:revision>
  <dcterms:created xsi:type="dcterms:W3CDTF">2022-04-26T10:03:49Z</dcterms:created>
  <dcterms:modified xsi:type="dcterms:W3CDTF">2023-04-21T14:58:59Z</dcterms:modified>
</cp:coreProperties>
</file>